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Lst>
  <p:sldSz cy="32918400" cx="438912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0368">
          <p15:clr>
            <a:srgbClr val="A4A3A4"/>
          </p15:clr>
        </p15:guide>
        <p15:guide id="2" pos="11808">
          <p15:clr>
            <a:srgbClr val="A4A3A4"/>
          </p15:clr>
        </p15:guide>
        <p15:guide id="3" pos="13824">
          <p15:clr>
            <a:srgbClr val="A4A3A4"/>
          </p15:clr>
        </p15:guide>
      </p15:sldGuideLst>
    </p:ext>
    <p:ext uri="GoogleSlidesCustomDataVersion2">
      <go:slidesCustomData xmlns:go="http://customooxmlschemas.google.com/" r:id="rId8" roundtripDataSignature="AMtx7mjT17+yis4CPrI6Flufxwa51simo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8E4C044-8DCE-429D-B0C6-E99039901D19}">
  <a:tblStyle styleId="{98E4C044-8DCE-429D-B0C6-E99039901D1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0368" orient="horz"/>
        <p:guide pos="11808"/>
        <p:guide pos="13824"/>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customschemas.google.com/relationships/presentationmetadata" Target="metadata"/></Relationships>
</file>

<file path=ppt/media/image1.png>
</file>

<file path=ppt/media/image10.png>
</file>

<file path=ppt/media/image11.png>
</file>

<file path=ppt/media/image12.png>
</file>

<file path=ppt/media/image1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 name="Shape 29"/>
        <p:cNvGrpSpPr/>
        <p:nvPr/>
      </p:nvGrpSpPr>
      <p:grpSpPr>
        <a:xfrm>
          <a:off x="0" y="0"/>
          <a:ext cx="0" cy="0"/>
          <a:chOff x="0" y="0"/>
          <a:chExt cx="0" cy="0"/>
        </a:xfrm>
      </p:grpSpPr>
      <p:sp>
        <p:nvSpPr>
          <p:cNvPr id="30" name="Google Shape;3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 name="Google Shape;31;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Image">
  <p:cSld name="Background Image">
    <p:spTree>
      <p:nvGrpSpPr>
        <p:cNvPr id="15" name="Shape 15"/>
        <p:cNvGrpSpPr/>
        <p:nvPr/>
      </p:nvGrpSpPr>
      <p:grpSpPr>
        <a:xfrm>
          <a:off x="0" y="0"/>
          <a:ext cx="0" cy="0"/>
          <a:chOff x="0" y="0"/>
          <a:chExt cx="0" cy="0"/>
        </a:xfrm>
      </p:grpSpPr>
      <p:cxnSp>
        <p:nvCxnSpPr>
          <p:cNvPr id="16" name="Google Shape;16;p3"/>
          <p:cNvCxnSpPr/>
          <p:nvPr/>
        </p:nvCxnSpPr>
        <p:spPr>
          <a:xfrm>
            <a:off x="11169060" y="6431836"/>
            <a:ext cx="0" cy="24886364"/>
          </a:xfrm>
          <a:prstGeom prst="straightConnector1">
            <a:avLst/>
          </a:prstGeom>
          <a:noFill/>
          <a:ln cap="flat" cmpd="tri" w="76200">
            <a:solidFill>
              <a:schemeClr val="dk1"/>
            </a:solidFill>
            <a:prstDash val="solid"/>
            <a:round/>
            <a:headEnd len="med" w="med" type="oval"/>
            <a:tailEnd len="med" w="med" type="oval"/>
          </a:ln>
        </p:spPr>
      </p:cxnSp>
      <p:cxnSp>
        <p:nvCxnSpPr>
          <p:cNvPr id="17" name="Google Shape;17;p3"/>
          <p:cNvCxnSpPr/>
          <p:nvPr/>
        </p:nvCxnSpPr>
        <p:spPr>
          <a:xfrm>
            <a:off x="11307763" y="7009765"/>
            <a:ext cx="914400" cy="914400"/>
          </a:xfrm>
          <a:prstGeom prst="straightConnector1">
            <a:avLst/>
          </a:prstGeom>
          <a:noFill/>
          <a:ln>
            <a:noFill/>
          </a:ln>
        </p:spPr>
      </p:cxnSp>
      <p:cxnSp>
        <p:nvCxnSpPr>
          <p:cNvPr id="18" name="Google Shape;18;p3"/>
          <p:cNvCxnSpPr/>
          <p:nvPr/>
        </p:nvCxnSpPr>
        <p:spPr>
          <a:xfrm>
            <a:off x="21945600" y="6431836"/>
            <a:ext cx="0" cy="24886364"/>
          </a:xfrm>
          <a:prstGeom prst="straightConnector1">
            <a:avLst/>
          </a:prstGeom>
          <a:noFill/>
          <a:ln cap="flat" cmpd="tri" w="76200">
            <a:solidFill>
              <a:schemeClr val="dk1"/>
            </a:solidFill>
            <a:prstDash val="solid"/>
            <a:round/>
            <a:headEnd len="med" w="med" type="oval"/>
            <a:tailEnd len="med" w="med" type="oval"/>
          </a:ln>
        </p:spPr>
      </p:cxnSp>
      <p:cxnSp>
        <p:nvCxnSpPr>
          <p:cNvPr id="19" name="Google Shape;19;p3"/>
          <p:cNvCxnSpPr/>
          <p:nvPr/>
        </p:nvCxnSpPr>
        <p:spPr>
          <a:xfrm>
            <a:off x="32577212" y="6431836"/>
            <a:ext cx="0" cy="24886364"/>
          </a:xfrm>
          <a:prstGeom prst="straightConnector1">
            <a:avLst/>
          </a:prstGeom>
          <a:noFill/>
          <a:ln cap="flat" cmpd="tri" w="88900">
            <a:solidFill>
              <a:schemeClr val="dk1"/>
            </a:solidFill>
            <a:prstDash val="solid"/>
            <a:round/>
            <a:headEnd len="med" w="med" type="oval"/>
            <a:tailEnd len="med" w="med" type="oval"/>
          </a:ln>
        </p:spPr>
      </p:cxnSp>
      <p:sp>
        <p:nvSpPr>
          <p:cNvPr id="20" name="Google Shape;20;p3"/>
          <p:cNvSpPr txBox="1"/>
          <p:nvPr>
            <p:ph idx="1" type="body"/>
          </p:nvPr>
        </p:nvSpPr>
        <p:spPr>
          <a:xfrm>
            <a:off x="914400" y="6644640"/>
            <a:ext cx="9798050" cy="14874240"/>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1" name="Google Shape;21;p3"/>
          <p:cNvSpPr/>
          <p:nvPr>
            <p:ph idx="2" type="pic"/>
          </p:nvPr>
        </p:nvSpPr>
        <p:spPr>
          <a:xfrm>
            <a:off x="914400" y="21843852"/>
            <a:ext cx="9798050" cy="7452360"/>
          </a:xfrm>
          <a:prstGeom prst="rect">
            <a:avLst/>
          </a:prstGeom>
          <a:solidFill>
            <a:srgbClr val="D8D8D8"/>
          </a:solidFill>
          <a:ln>
            <a:noFill/>
          </a:ln>
        </p:spPr>
      </p:sp>
      <p:sp>
        <p:nvSpPr>
          <p:cNvPr id="22" name="Google Shape;22;p3"/>
          <p:cNvSpPr/>
          <p:nvPr>
            <p:ph idx="3" type="pic"/>
          </p:nvPr>
        </p:nvSpPr>
        <p:spPr>
          <a:xfrm>
            <a:off x="33046966" y="17186910"/>
            <a:ext cx="9798050" cy="7452360"/>
          </a:xfrm>
          <a:prstGeom prst="rect">
            <a:avLst/>
          </a:prstGeom>
          <a:solidFill>
            <a:srgbClr val="D8D8D8"/>
          </a:solidFill>
          <a:ln>
            <a:noFill/>
          </a:ln>
        </p:spPr>
      </p:sp>
      <p:sp>
        <p:nvSpPr>
          <p:cNvPr id="23" name="Google Shape;23;p3"/>
          <p:cNvSpPr txBox="1"/>
          <p:nvPr>
            <p:ph idx="4" type="body"/>
          </p:nvPr>
        </p:nvSpPr>
        <p:spPr>
          <a:xfrm>
            <a:off x="11674474" y="6644640"/>
            <a:ext cx="9798050" cy="22920960"/>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4" name="Google Shape;24;p3"/>
          <p:cNvSpPr txBox="1"/>
          <p:nvPr>
            <p:ph idx="5" type="body"/>
          </p:nvPr>
        </p:nvSpPr>
        <p:spPr>
          <a:xfrm>
            <a:off x="22516542" y="6705600"/>
            <a:ext cx="9448423" cy="6644640"/>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5" name="Google Shape;25;p3"/>
          <p:cNvSpPr txBox="1"/>
          <p:nvPr>
            <p:ph idx="6" type="body"/>
          </p:nvPr>
        </p:nvSpPr>
        <p:spPr>
          <a:xfrm>
            <a:off x="33046966" y="6705600"/>
            <a:ext cx="9798050" cy="9936480"/>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6" name="Google Shape;26;p3"/>
          <p:cNvSpPr txBox="1"/>
          <p:nvPr>
            <p:ph idx="7" type="body"/>
          </p:nvPr>
        </p:nvSpPr>
        <p:spPr>
          <a:xfrm>
            <a:off x="33046966" y="25130235"/>
            <a:ext cx="9798050" cy="4252487"/>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7" name="Google Shape;27;p3"/>
          <p:cNvSpPr/>
          <p:nvPr>
            <p:ph idx="8" type="chart"/>
          </p:nvPr>
        </p:nvSpPr>
        <p:spPr>
          <a:xfrm>
            <a:off x="22513521" y="14194529"/>
            <a:ext cx="9454334" cy="6942137"/>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854"/>
              </a:spcBef>
              <a:spcAft>
                <a:spcPts val="0"/>
              </a:spcAft>
              <a:buClr>
                <a:schemeClr val="dk1"/>
              </a:buClr>
              <a:buSzPts val="2392"/>
              <a:buFont typeface="Arial"/>
              <a:buChar char="•"/>
              <a:defRPr b="0" i="0" sz="2392" u="none" cap="none" strike="noStrike">
                <a:solidFill>
                  <a:schemeClr val="dk1"/>
                </a:solidFill>
                <a:latin typeface="Arial"/>
                <a:ea typeface="Arial"/>
                <a:cs typeface="Arial"/>
                <a:sym typeface="Arial"/>
              </a:defRPr>
            </a:lvl1pPr>
            <a:lvl2pPr lvl="1" marR="0" rtl="0" algn="l">
              <a:lnSpc>
                <a:spcPct val="90000"/>
              </a:lnSpc>
              <a:spcBef>
                <a:spcPts val="427"/>
              </a:spcBef>
              <a:spcAft>
                <a:spcPts val="0"/>
              </a:spcAft>
              <a:buClr>
                <a:schemeClr val="dk1"/>
              </a:buClr>
              <a:buSzPts val="2050"/>
              <a:buFont typeface="Arial"/>
              <a:buChar char="•"/>
              <a:defRPr b="0" i="0" sz="2050" u="none" cap="none" strike="noStrike">
                <a:solidFill>
                  <a:schemeClr val="dk1"/>
                </a:solidFill>
                <a:latin typeface="Arial"/>
                <a:ea typeface="Arial"/>
                <a:cs typeface="Arial"/>
                <a:sym typeface="Arial"/>
              </a:defRPr>
            </a:lvl2pPr>
            <a:lvl3pPr lvl="2" marR="0" rtl="0" algn="l">
              <a:lnSpc>
                <a:spcPct val="90000"/>
              </a:lnSpc>
              <a:spcBef>
                <a:spcPts val="427"/>
              </a:spcBef>
              <a:spcAft>
                <a:spcPts val="0"/>
              </a:spcAft>
              <a:buClr>
                <a:schemeClr val="dk1"/>
              </a:buClr>
              <a:buSzPts val="1708"/>
              <a:buFont typeface="Arial"/>
              <a:buChar char="•"/>
              <a:defRPr b="0" i="0" sz="1708" u="none" cap="none" strike="noStrike">
                <a:solidFill>
                  <a:schemeClr val="dk1"/>
                </a:solidFill>
                <a:latin typeface="Arial"/>
                <a:ea typeface="Arial"/>
                <a:cs typeface="Arial"/>
                <a:sym typeface="Arial"/>
              </a:defRPr>
            </a:lvl3pPr>
            <a:lvl4pPr lvl="3"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4pPr>
            <a:lvl5pPr lvl="4"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5pPr>
            <a:lvl6pPr lvl="5"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lvl="6"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lvl="7"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lvl="8"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
        <p:nvSpPr>
          <p:cNvPr id="28" name="Google Shape;28;p3"/>
          <p:cNvSpPr txBox="1"/>
          <p:nvPr>
            <p:ph idx="9" type="body"/>
          </p:nvPr>
        </p:nvSpPr>
        <p:spPr>
          <a:xfrm>
            <a:off x="22513522" y="21847581"/>
            <a:ext cx="9417420" cy="7596100"/>
          </a:xfrm>
          <a:prstGeom prst="rect">
            <a:avLst/>
          </a:prstGeom>
          <a:noFill/>
          <a:ln>
            <a:noFill/>
          </a:ln>
        </p:spPr>
        <p:txBody>
          <a:bodyPr anchorCtr="0" anchor="t" bIns="45700" lIns="91425" spcFirstLastPara="1" rIns="91425" wrap="square" tIns="45700">
            <a:noAutofit/>
          </a:bodyPr>
          <a:lstStyle>
            <a:lvl1pPr indent="-380492" lvl="0" marL="4572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1pPr>
            <a:lvl2pPr indent="-380492" lvl="1" marL="9144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2pPr>
            <a:lvl3pPr indent="-380492" lvl="2" marL="13716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3pPr>
            <a:lvl4pPr indent="-380492" lvl="3" marL="1828800" marR="0" rtl="0" algn="l">
              <a:lnSpc>
                <a:spcPct val="164255"/>
              </a:lnSpc>
              <a:spcBef>
                <a:spcPts val="0"/>
              </a:spcBef>
              <a:spcAft>
                <a:spcPts val="0"/>
              </a:spcAft>
              <a:buClr>
                <a:srgbClr val="7F7F7F"/>
              </a:buClr>
              <a:buSzPts val="2392"/>
              <a:buFont typeface="Arial"/>
              <a:buChar char="•"/>
              <a:defRPr b="0" i="0" sz="2392" u="none" cap="none" strike="noStrike">
                <a:solidFill>
                  <a:srgbClr val="7F7F7F"/>
                </a:solidFill>
                <a:latin typeface="Arial"/>
                <a:ea typeface="Arial"/>
                <a:cs typeface="Arial"/>
                <a:sym typeface="Arial"/>
              </a:defRPr>
            </a:lvl4pPr>
            <a:lvl5pPr indent="-380492" lvl="4" marL="2286000" marR="0" rtl="0" algn="l">
              <a:lnSpc>
                <a:spcPct val="164255"/>
              </a:lnSpc>
              <a:spcBef>
                <a:spcPts val="0"/>
              </a:spcBef>
              <a:spcAft>
                <a:spcPts val="0"/>
              </a:spcAft>
              <a:buClr>
                <a:srgbClr val="245EAC"/>
              </a:buClr>
              <a:buSzPts val="2392"/>
              <a:buFont typeface="Arial"/>
              <a:buChar char="•"/>
              <a:defRPr b="0" i="0" sz="2392" u="none" cap="none" strike="noStrike">
                <a:solidFill>
                  <a:srgbClr val="7F7F7F"/>
                </a:solidFill>
                <a:latin typeface="Arial"/>
                <a:ea typeface="Arial"/>
                <a:cs typeface="Arial"/>
                <a:sym typeface="Arial"/>
              </a:defRPr>
            </a:lvl5pPr>
            <a:lvl6pPr indent="-326263" lvl="5" marL="27432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6pPr>
            <a:lvl7pPr indent="-326263" lvl="6" marL="32004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7pPr>
            <a:lvl8pPr indent="-326263" lvl="7" marL="36576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8pPr>
            <a:lvl9pPr indent="-326263" lvl="8" marL="4114800" marR="0" rtl="0" algn="l">
              <a:lnSpc>
                <a:spcPct val="90000"/>
              </a:lnSpc>
              <a:spcBef>
                <a:spcPts val="427"/>
              </a:spcBef>
              <a:spcAft>
                <a:spcPts val="0"/>
              </a:spcAft>
              <a:buClr>
                <a:schemeClr val="dk1"/>
              </a:buClr>
              <a:buSzPts val="1538"/>
              <a:buFont typeface="Arial"/>
              <a:buChar char="•"/>
              <a:defRPr b="0" i="0" sz="1538" u="none" cap="none" strike="noStrike">
                <a:solidFill>
                  <a:schemeClr val="dk1"/>
                </a:solidFill>
                <a:latin typeface="Arial"/>
                <a:ea typeface="Arial"/>
                <a:cs typeface="Arial"/>
                <a:sym typeface="Arial"/>
              </a:defRPr>
            </a:lvl9pPr>
          </a:lstStyle>
          <a:p/>
        </p:txBody>
      </p:sp>
    </p:spTree>
  </p:cSld>
  <p:clrMapOvr>
    <a:masterClrMapping/>
  </p:clrMapOvr>
  <p:extLst>
    <p:ext uri="{DCECCB84-F9BA-43D5-87BE-67443E8EF086}">
      <p15:sldGuideLst>
        <p15:guide id="1" orient="horz" pos="20208">
          <p15:clr>
            <a:srgbClr val="FBAE40"/>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
          <p:cNvSpPr/>
          <p:nvPr/>
        </p:nvSpPr>
        <p:spPr>
          <a:xfrm>
            <a:off x="0" y="0"/>
            <a:ext cx="43891200" cy="5486400"/>
          </a:xfrm>
          <a:prstGeom prst="rect">
            <a:avLst/>
          </a:prstGeom>
          <a:solidFill>
            <a:srgbClr val="5D002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a:ea typeface="Arial"/>
              <a:cs typeface="Arial"/>
              <a:sym typeface="Arial"/>
            </a:endParaRPr>
          </a:p>
        </p:txBody>
      </p:sp>
      <p:sp>
        <p:nvSpPr>
          <p:cNvPr id="7" name="Google Shape;7;p2"/>
          <p:cNvSpPr/>
          <p:nvPr/>
        </p:nvSpPr>
        <p:spPr>
          <a:xfrm>
            <a:off x="0" y="5257801"/>
            <a:ext cx="43891200" cy="265176"/>
          </a:xfrm>
          <a:prstGeom prst="rect">
            <a:avLst/>
          </a:prstGeom>
          <a:solidFill>
            <a:srgbClr val="8D5067"/>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7258"/>
              <a:buFont typeface="Arial"/>
              <a:buNone/>
            </a:pPr>
            <a:r>
              <a:t/>
            </a:r>
            <a:endParaRPr b="0" i="0" sz="7258" u="none" cap="none" strike="noStrike">
              <a:solidFill>
                <a:schemeClr val="lt1"/>
              </a:solidFill>
              <a:latin typeface="Arial"/>
              <a:ea typeface="Arial"/>
              <a:cs typeface="Arial"/>
              <a:sym typeface="Arial"/>
            </a:endParaRPr>
          </a:p>
        </p:txBody>
      </p:sp>
      <p:sp>
        <p:nvSpPr>
          <p:cNvPr id="8" name="Google Shape;8;p2"/>
          <p:cNvSpPr/>
          <p:nvPr/>
        </p:nvSpPr>
        <p:spPr>
          <a:xfrm>
            <a:off x="0" y="31470600"/>
            <a:ext cx="43891200" cy="1447800"/>
          </a:xfrm>
          <a:prstGeom prst="rect">
            <a:avLst/>
          </a:prstGeom>
          <a:solidFill>
            <a:srgbClr val="5D002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900"/>
              <a:buFont typeface="Arial"/>
              <a:buNone/>
            </a:pPr>
            <a:r>
              <a:t/>
            </a:r>
            <a:endParaRPr b="0" i="0" sz="2900" u="none" cap="none" strike="noStrike">
              <a:solidFill>
                <a:schemeClr val="dk1"/>
              </a:solidFill>
              <a:latin typeface="Arial"/>
              <a:ea typeface="Arial"/>
              <a:cs typeface="Arial"/>
              <a:sym typeface="Arial"/>
            </a:endParaRPr>
          </a:p>
        </p:txBody>
      </p:sp>
      <p:cxnSp>
        <p:nvCxnSpPr>
          <p:cNvPr id="9" name="Google Shape;9;p2"/>
          <p:cNvCxnSpPr/>
          <p:nvPr/>
        </p:nvCxnSpPr>
        <p:spPr>
          <a:xfrm>
            <a:off x="31543262" y="30837464"/>
            <a:ext cx="0" cy="1588169"/>
          </a:xfrm>
          <a:prstGeom prst="straightConnector1">
            <a:avLst/>
          </a:prstGeom>
          <a:noFill/>
          <a:ln cap="flat" cmpd="sng" w="25400">
            <a:solidFill>
              <a:schemeClr val="lt1"/>
            </a:solidFill>
            <a:prstDash val="dash"/>
            <a:miter lim="800000"/>
            <a:headEnd len="sm" w="sm" type="none"/>
            <a:tailEnd len="sm" w="sm" type="none"/>
          </a:ln>
        </p:spPr>
      </p:cxnSp>
      <p:pic>
        <p:nvPicPr>
          <p:cNvPr id="10" name="Google Shape;10;p2"/>
          <p:cNvPicPr preferRelativeResize="0"/>
          <p:nvPr/>
        </p:nvPicPr>
        <p:blipFill rotWithShape="1">
          <a:blip r:embed="rId1">
            <a:alphaModFix/>
          </a:blip>
          <a:srcRect b="0" l="0" r="0" t="0"/>
          <a:stretch/>
        </p:blipFill>
        <p:spPr>
          <a:xfrm>
            <a:off x="1" y="0"/>
            <a:ext cx="37322118" cy="2503724"/>
          </a:xfrm>
          <a:prstGeom prst="rect">
            <a:avLst/>
          </a:prstGeom>
          <a:noFill/>
          <a:ln>
            <a:noFill/>
          </a:ln>
        </p:spPr>
      </p:pic>
      <p:pic>
        <p:nvPicPr>
          <p:cNvPr id="11" name="Google Shape;11;p2"/>
          <p:cNvPicPr preferRelativeResize="0"/>
          <p:nvPr/>
        </p:nvPicPr>
        <p:blipFill rotWithShape="1">
          <a:blip r:embed="rId1">
            <a:alphaModFix/>
          </a:blip>
          <a:srcRect b="0" l="65059" r="0" t="0"/>
          <a:stretch/>
        </p:blipFill>
        <p:spPr>
          <a:xfrm>
            <a:off x="1" y="31434024"/>
            <a:ext cx="43939859" cy="1471433"/>
          </a:xfrm>
          <a:prstGeom prst="rect">
            <a:avLst/>
          </a:prstGeom>
          <a:noFill/>
          <a:ln>
            <a:noFill/>
          </a:ln>
        </p:spPr>
      </p:pic>
      <p:pic>
        <p:nvPicPr>
          <p:cNvPr id="12" name="Google Shape;12;p2"/>
          <p:cNvPicPr preferRelativeResize="0"/>
          <p:nvPr/>
        </p:nvPicPr>
        <p:blipFill rotWithShape="1">
          <a:blip r:embed="rId1">
            <a:alphaModFix/>
          </a:blip>
          <a:srcRect b="0" l="65059" r="0" t="0"/>
          <a:stretch/>
        </p:blipFill>
        <p:spPr>
          <a:xfrm>
            <a:off x="1" y="2503724"/>
            <a:ext cx="43891201" cy="2982676"/>
          </a:xfrm>
          <a:prstGeom prst="rect">
            <a:avLst/>
          </a:prstGeom>
          <a:noFill/>
          <a:ln>
            <a:noFill/>
          </a:ln>
        </p:spPr>
      </p:pic>
      <p:pic>
        <p:nvPicPr>
          <p:cNvPr id="13" name="Google Shape;13;p2"/>
          <p:cNvPicPr preferRelativeResize="0"/>
          <p:nvPr/>
        </p:nvPicPr>
        <p:blipFill rotWithShape="1">
          <a:blip r:embed="rId1">
            <a:alphaModFix/>
          </a:blip>
          <a:srcRect b="0" l="65059" r="0" t="0"/>
          <a:stretch/>
        </p:blipFill>
        <p:spPr>
          <a:xfrm>
            <a:off x="36157168" y="0"/>
            <a:ext cx="7734033" cy="2982676"/>
          </a:xfrm>
          <a:prstGeom prst="rect">
            <a:avLst/>
          </a:prstGeom>
          <a:noFill/>
          <a:ln>
            <a:noFill/>
          </a:ln>
        </p:spPr>
      </p:pic>
      <p:pic>
        <p:nvPicPr>
          <p:cNvPr id="14" name="Google Shape;14;p2"/>
          <p:cNvPicPr preferRelativeResize="0"/>
          <p:nvPr/>
        </p:nvPicPr>
        <p:blipFill rotWithShape="1">
          <a:blip r:embed="rId1">
            <a:alphaModFix/>
          </a:blip>
          <a:srcRect b="0" l="65059" r="0" t="0"/>
          <a:stretch/>
        </p:blipFill>
        <p:spPr>
          <a:xfrm>
            <a:off x="1" y="31470601"/>
            <a:ext cx="43891201" cy="95503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png"/><Relationship Id="rId10" Type="http://schemas.openxmlformats.org/officeDocument/2006/relationships/image" Target="../media/image7.png"/><Relationship Id="rId13" Type="http://schemas.openxmlformats.org/officeDocument/2006/relationships/image" Target="../media/image9.png"/><Relationship Id="rId12"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www.electroschematics.com/ultrasound-and-insects/#:~:text=Ultrasound%20pest%20chasers%20are%20designed,responds%20to%2038%2D44%20kHz." TargetMode="External"/><Relationship Id="rId4" Type="http://schemas.openxmlformats.org/officeDocument/2006/relationships/image" Target="../media/image6.png"/><Relationship Id="rId9" Type="http://schemas.openxmlformats.org/officeDocument/2006/relationships/image" Target="../media/image12.png"/><Relationship Id="rId5" Type="http://schemas.openxmlformats.org/officeDocument/2006/relationships/image" Target="../media/image13.jpg"/><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 name="Shape 32"/>
        <p:cNvGrpSpPr/>
        <p:nvPr/>
      </p:nvGrpSpPr>
      <p:grpSpPr>
        <a:xfrm>
          <a:off x="0" y="0"/>
          <a:ext cx="0" cy="0"/>
          <a:chOff x="0" y="0"/>
          <a:chExt cx="0" cy="0"/>
        </a:xfrm>
      </p:grpSpPr>
      <p:sp>
        <p:nvSpPr>
          <p:cNvPr id="33" name="Google Shape;33;p1"/>
          <p:cNvSpPr/>
          <p:nvPr/>
        </p:nvSpPr>
        <p:spPr>
          <a:xfrm>
            <a:off x="1688825" y="1207050"/>
            <a:ext cx="40679649" cy="3423704"/>
          </a:xfrm>
          <a:prstGeom prst="rect">
            <a:avLst/>
          </a:prstGeom>
          <a:noFill/>
          <a:ln>
            <a:noFill/>
          </a:ln>
        </p:spPr>
        <p:txBody>
          <a:bodyPr anchorCtr="0" anchor="t" bIns="38950" lIns="77925" spcFirstLastPara="1" rIns="77925" wrap="square" tIns="38950">
            <a:spAutoFit/>
          </a:bodyPr>
          <a:lstStyle/>
          <a:p>
            <a:pPr indent="0" lvl="0" marL="0" marR="0" rtl="0" algn="ctr">
              <a:lnSpc>
                <a:spcPct val="100000"/>
              </a:lnSpc>
              <a:spcBef>
                <a:spcPts val="0"/>
              </a:spcBef>
              <a:spcAft>
                <a:spcPts val="0"/>
              </a:spcAft>
              <a:buClr>
                <a:srgbClr val="000000"/>
              </a:buClr>
              <a:buSzPts val="8800"/>
              <a:buFont typeface="Arial"/>
              <a:buNone/>
            </a:pPr>
            <a:r>
              <a:rPr b="1" lang="en-US" sz="8800">
                <a:solidFill>
                  <a:schemeClr val="lt1"/>
                </a:solidFill>
              </a:rPr>
              <a:t>Smart Pest Repeller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513"/>
              </a:spcBef>
              <a:spcAft>
                <a:spcPts val="0"/>
              </a:spcAft>
              <a:buClr>
                <a:srgbClr val="000000"/>
              </a:buClr>
              <a:buSzPts val="5400"/>
              <a:buFont typeface="Arial"/>
              <a:buNone/>
            </a:pPr>
            <a:r>
              <a:rPr b="1" lang="en-US" sz="5400">
                <a:solidFill>
                  <a:schemeClr val="lt1"/>
                </a:solidFill>
              </a:rPr>
              <a:t>Andrew Albritton, Michael McNeil, Melquisedec Ordonez</a:t>
            </a:r>
            <a:endParaRPr b="1" i="0" sz="5400" u="none" cap="none" strike="noStrike">
              <a:solidFill>
                <a:schemeClr val="lt1"/>
              </a:solidFill>
              <a:latin typeface="Arial"/>
              <a:ea typeface="Arial"/>
              <a:cs typeface="Arial"/>
              <a:sym typeface="Arial"/>
            </a:endParaRPr>
          </a:p>
          <a:p>
            <a:pPr indent="0" lvl="0" marL="0" marR="0" rtl="0" algn="ctr">
              <a:lnSpc>
                <a:spcPct val="100000"/>
              </a:lnSpc>
              <a:spcBef>
                <a:spcPts val="2051"/>
              </a:spcBef>
              <a:spcAft>
                <a:spcPts val="0"/>
              </a:spcAft>
              <a:buClr>
                <a:srgbClr val="000000"/>
              </a:buClr>
              <a:buSzPts val="5400"/>
              <a:buFont typeface="Arial"/>
              <a:buNone/>
            </a:pPr>
            <a:r>
              <a:rPr b="1" i="0" lang="en-US" sz="5400" u="none" cap="none" strike="noStrike">
                <a:solidFill>
                  <a:schemeClr val="lt1"/>
                </a:solidFill>
                <a:latin typeface="Arial"/>
                <a:ea typeface="Arial"/>
                <a:cs typeface="Arial"/>
                <a:sym typeface="Arial"/>
              </a:rPr>
              <a:t>Faculty Mentor: Peng Hao Huang</a:t>
            </a:r>
            <a:endParaRPr b="0" i="0" sz="1400" u="none" cap="none" strike="noStrike">
              <a:solidFill>
                <a:srgbClr val="000000"/>
              </a:solidFill>
              <a:latin typeface="Arial"/>
              <a:ea typeface="Arial"/>
              <a:cs typeface="Arial"/>
              <a:sym typeface="Arial"/>
            </a:endParaRPr>
          </a:p>
        </p:txBody>
      </p:sp>
      <p:sp>
        <p:nvSpPr>
          <p:cNvPr id="34" name="Google Shape;34;p1"/>
          <p:cNvSpPr txBox="1"/>
          <p:nvPr/>
        </p:nvSpPr>
        <p:spPr>
          <a:xfrm>
            <a:off x="914400" y="7003709"/>
            <a:ext cx="9829801" cy="47352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477"/>
              <a:buFont typeface="Arial"/>
              <a:buNone/>
            </a:pPr>
            <a:r>
              <a:t/>
            </a:r>
            <a:endParaRPr b="0" i="0" sz="2477" u="none" cap="none" strike="noStrike">
              <a:solidFill>
                <a:schemeClr val="dk1"/>
              </a:solidFill>
              <a:latin typeface="Arial"/>
              <a:ea typeface="Arial"/>
              <a:cs typeface="Arial"/>
              <a:sym typeface="Arial"/>
            </a:endParaRPr>
          </a:p>
        </p:txBody>
      </p:sp>
      <p:sp>
        <p:nvSpPr>
          <p:cNvPr id="35" name="Google Shape;35;p1"/>
          <p:cNvSpPr/>
          <p:nvPr/>
        </p:nvSpPr>
        <p:spPr>
          <a:xfrm>
            <a:off x="17658090" y="15705536"/>
            <a:ext cx="249237" cy="980380"/>
          </a:xfrm>
          <a:custGeom>
            <a:rect b="b" l="l" r="r" t="t"/>
            <a:pathLst>
              <a:path extrusionOk="0" h="1641711" w="387439">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6200"/>
              <a:buFont typeface="Arial"/>
              <a:buNone/>
            </a:pPr>
            <a:r>
              <a:t/>
            </a:r>
            <a:endParaRPr b="0" i="0" sz="6200" u="none" cap="none" strike="noStrike">
              <a:solidFill>
                <a:schemeClr val="lt1"/>
              </a:solidFill>
              <a:latin typeface="Arial"/>
              <a:ea typeface="Arial"/>
              <a:cs typeface="Arial"/>
              <a:sym typeface="Arial"/>
            </a:endParaRPr>
          </a:p>
        </p:txBody>
      </p:sp>
      <p:sp>
        <p:nvSpPr>
          <p:cNvPr id="36" name="Google Shape;36;p1"/>
          <p:cNvSpPr/>
          <p:nvPr/>
        </p:nvSpPr>
        <p:spPr>
          <a:xfrm rot="10800000">
            <a:off x="19982190" y="15720452"/>
            <a:ext cx="249237" cy="980381"/>
          </a:xfrm>
          <a:custGeom>
            <a:rect b="b" l="l" r="r" t="t"/>
            <a:pathLst>
              <a:path extrusionOk="0" h="1641711" w="387439">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6200"/>
              <a:buFont typeface="Arial"/>
              <a:buNone/>
            </a:pPr>
            <a:r>
              <a:t/>
            </a:r>
            <a:endParaRPr b="0" i="0" sz="6200" u="none" cap="none" strike="noStrike">
              <a:solidFill>
                <a:schemeClr val="lt1"/>
              </a:solidFill>
              <a:latin typeface="Arial"/>
              <a:ea typeface="Arial"/>
              <a:cs typeface="Arial"/>
              <a:sym typeface="Arial"/>
            </a:endParaRPr>
          </a:p>
        </p:txBody>
      </p:sp>
      <p:sp>
        <p:nvSpPr>
          <p:cNvPr id="37" name="Google Shape;37;p1"/>
          <p:cNvSpPr txBox="1"/>
          <p:nvPr/>
        </p:nvSpPr>
        <p:spPr>
          <a:xfrm>
            <a:off x="17913678" y="15782826"/>
            <a:ext cx="2619375" cy="56566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538"/>
              <a:buFont typeface="Arial"/>
              <a:buNone/>
            </a:pPr>
            <a:r>
              <a:rPr b="0" i="0" lang="en-US" sz="1538" u="none" cap="none" strike="noStrike">
                <a:solidFill>
                  <a:schemeClr val="lt1"/>
                </a:solidFill>
                <a:latin typeface="Arial"/>
                <a:ea typeface="Arial"/>
                <a:cs typeface="Arial"/>
                <a:sym typeface="Arial"/>
              </a:rPr>
              <a:t>neque dignissim, and inaliquet nisl et umis.</a:t>
            </a:r>
            <a:endParaRPr b="0" i="0" sz="1400" u="none" cap="none" strike="noStrike">
              <a:solidFill>
                <a:srgbClr val="000000"/>
              </a:solidFill>
              <a:latin typeface="Arial"/>
              <a:ea typeface="Arial"/>
              <a:cs typeface="Arial"/>
              <a:sym typeface="Arial"/>
            </a:endParaRPr>
          </a:p>
        </p:txBody>
      </p:sp>
      <p:cxnSp>
        <p:nvCxnSpPr>
          <p:cNvPr id="38" name="Google Shape;38;p1"/>
          <p:cNvCxnSpPr/>
          <p:nvPr/>
        </p:nvCxnSpPr>
        <p:spPr>
          <a:xfrm>
            <a:off x="844001" y="12323582"/>
            <a:ext cx="9784200" cy="0"/>
          </a:xfrm>
          <a:prstGeom prst="straightConnector1">
            <a:avLst/>
          </a:prstGeom>
          <a:noFill/>
          <a:ln cap="flat" cmpd="sng" w="25400">
            <a:solidFill>
              <a:schemeClr val="dk1"/>
            </a:solidFill>
            <a:prstDash val="dash"/>
            <a:round/>
            <a:headEnd len="sm" w="sm" type="none"/>
            <a:tailEnd len="sm" w="sm" type="none"/>
          </a:ln>
        </p:spPr>
      </p:cxnSp>
      <p:cxnSp>
        <p:nvCxnSpPr>
          <p:cNvPr id="39" name="Google Shape;39;p1"/>
          <p:cNvCxnSpPr/>
          <p:nvPr/>
        </p:nvCxnSpPr>
        <p:spPr>
          <a:xfrm>
            <a:off x="11602651" y="21782063"/>
            <a:ext cx="9784200" cy="0"/>
          </a:xfrm>
          <a:prstGeom prst="straightConnector1">
            <a:avLst/>
          </a:prstGeom>
          <a:noFill/>
          <a:ln cap="flat" cmpd="sng" w="25400">
            <a:solidFill>
              <a:schemeClr val="dk1"/>
            </a:solidFill>
            <a:prstDash val="dash"/>
            <a:round/>
            <a:headEnd len="sm" w="sm" type="none"/>
            <a:tailEnd len="sm" w="sm" type="none"/>
          </a:ln>
        </p:spPr>
      </p:cxnSp>
      <p:cxnSp>
        <p:nvCxnSpPr>
          <p:cNvPr id="40" name="Google Shape;40;p1"/>
          <p:cNvCxnSpPr/>
          <p:nvPr/>
        </p:nvCxnSpPr>
        <p:spPr>
          <a:xfrm>
            <a:off x="11648061" y="25960519"/>
            <a:ext cx="9829800" cy="0"/>
          </a:xfrm>
          <a:prstGeom prst="straightConnector1">
            <a:avLst/>
          </a:prstGeom>
          <a:noFill/>
          <a:ln cap="flat" cmpd="sng" w="25400">
            <a:solidFill>
              <a:schemeClr val="dk1"/>
            </a:solidFill>
            <a:prstDash val="dash"/>
            <a:round/>
            <a:headEnd len="sm" w="sm" type="none"/>
            <a:tailEnd len="sm" w="sm" type="none"/>
          </a:ln>
        </p:spPr>
      </p:cxnSp>
      <p:cxnSp>
        <p:nvCxnSpPr>
          <p:cNvPr id="41" name="Google Shape;41;p1"/>
          <p:cNvCxnSpPr/>
          <p:nvPr/>
        </p:nvCxnSpPr>
        <p:spPr>
          <a:xfrm>
            <a:off x="22520450" y="14318692"/>
            <a:ext cx="9673200" cy="0"/>
          </a:xfrm>
          <a:prstGeom prst="straightConnector1">
            <a:avLst/>
          </a:prstGeom>
          <a:noFill/>
          <a:ln cap="flat" cmpd="sng" w="25400">
            <a:solidFill>
              <a:schemeClr val="dk1"/>
            </a:solidFill>
            <a:prstDash val="dash"/>
            <a:round/>
            <a:headEnd len="sm" w="sm" type="none"/>
            <a:tailEnd len="sm" w="sm" type="none"/>
          </a:ln>
        </p:spPr>
      </p:cxnSp>
      <p:cxnSp>
        <p:nvCxnSpPr>
          <p:cNvPr id="42" name="Google Shape;42;p1"/>
          <p:cNvCxnSpPr/>
          <p:nvPr/>
        </p:nvCxnSpPr>
        <p:spPr>
          <a:xfrm>
            <a:off x="32998155" y="24227375"/>
            <a:ext cx="9482400" cy="0"/>
          </a:xfrm>
          <a:prstGeom prst="straightConnector1">
            <a:avLst/>
          </a:prstGeom>
          <a:noFill/>
          <a:ln cap="flat" cmpd="sng" w="25400">
            <a:solidFill>
              <a:schemeClr val="dk1"/>
            </a:solidFill>
            <a:prstDash val="dash"/>
            <a:round/>
            <a:headEnd len="sm" w="sm" type="none"/>
            <a:tailEnd len="sm" w="sm" type="none"/>
          </a:ln>
        </p:spPr>
      </p:cxnSp>
      <p:sp>
        <p:nvSpPr>
          <p:cNvPr id="43" name="Google Shape;43;p1"/>
          <p:cNvSpPr txBox="1"/>
          <p:nvPr/>
        </p:nvSpPr>
        <p:spPr>
          <a:xfrm>
            <a:off x="821206" y="30523650"/>
            <a:ext cx="9829800" cy="523200"/>
          </a:xfrm>
          <a:prstGeom prst="rect">
            <a:avLst/>
          </a:prstGeom>
          <a:solidFill>
            <a:schemeClr val="lt1">
              <a:alpha val="41568"/>
            </a:schemeClr>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b="0" i="1" lang="en-US" sz="2800" u="none" cap="none" strike="noStrike">
                <a:solidFill>
                  <a:schemeClr val="dk1"/>
                </a:solidFill>
                <a:latin typeface="Arial"/>
                <a:ea typeface="Arial"/>
                <a:cs typeface="Arial"/>
                <a:sym typeface="Arial"/>
              </a:rPr>
              <a:t>Figure 1. Full </a:t>
            </a:r>
            <a:r>
              <a:rPr i="1" lang="en-US" sz="2800">
                <a:solidFill>
                  <a:schemeClr val="dk1"/>
                </a:solidFill>
              </a:rPr>
              <a:t>System Enclosure</a:t>
            </a:r>
            <a:r>
              <a:rPr b="0" i="1" lang="en-US" sz="2800" u="none" cap="none" strike="noStrike">
                <a:solidFill>
                  <a:schemeClr val="dk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44" name="Google Shape;44;p1"/>
          <p:cNvSpPr txBox="1"/>
          <p:nvPr/>
        </p:nvSpPr>
        <p:spPr>
          <a:xfrm>
            <a:off x="902188" y="6945113"/>
            <a:ext cx="9667800" cy="48186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95833"/>
              </a:lnSpc>
              <a:spcBef>
                <a:spcPts val="0"/>
              </a:spcBef>
              <a:spcAft>
                <a:spcPts val="0"/>
              </a:spcAft>
              <a:buClr>
                <a:srgbClr val="000000"/>
              </a:buClr>
              <a:buSzPts val="4800"/>
              <a:buFont typeface="Arial"/>
              <a:buNone/>
            </a:pPr>
            <a:r>
              <a:rPr b="1" i="0" lang="en-US" sz="4800" u="sng" cap="none" strike="noStrike">
                <a:solidFill>
                  <a:srgbClr val="5D0025"/>
                </a:solidFill>
                <a:latin typeface="Arial"/>
                <a:ea typeface="Arial"/>
                <a:cs typeface="Arial"/>
                <a:sym typeface="Arial"/>
              </a:rPr>
              <a:t>Problem Definition</a:t>
            </a:r>
            <a:endParaRPr b="0" i="0" sz="1400" u="none" cap="none" strike="noStrike">
              <a:solidFill>
                <a:srgbClr val="000000"/>
              </a:solidFill>
              <a:latin typeface="Arial"/>
              <a:ea typeface="Arial"/>
              <a:cs typeface="Arial"/>
              <a:sym typeface="Arial"/>
            </a:endParaRPr>
          </a:p>
          <a:p>
            <a:pPr indent="0" lvl="0" marL="0" marR="0" rtl="0" algn="l">
              <a:lnSpc>
                <a:spcPct val="147368"/>
              </a:lnSpc>
              <a:spcBef>
                <a:spcPts val="1200"/>
              </a:spcBef>
              <a:spcAft>
                <a:spcPts val="0"/>
              </a:spcAft>
              <a:buClr>
                <a:srgbClr val="000000"/>
              </a:buClr>
              <a:buSzPts val="3800"/>
              <a:buFont typeface="Arial"/>
              <a:buNone/>
            </a:pPr>
            <a:r>
              <a:rPr lang="en-US" sz="3000">
                <a:solidFill>
                  <a:schemeClr val="dk1"/>
                </a:solidFill>
              </a:rPr>
              <a:t>Ultrasonic pest repelling solutions on the market are not very effective but increasing concerns about </a:t>
            </a:r>
            <a:r>
              <a:rPr lang="en-US" sz="3000">
                <a:solidFill>
                  <a:schemeClr val="dk1"/>
                </a:solidFill>
              </a:rPr>
              <a:t>the</a:t>
            </a:r>
            <a:r>
              <a:rPr lang="en-US" sz="3000">
                <a:solidFill>
                  <a:schemeClr val="dk1"/>
                </a:solidFill>
              </a:rPr>
              <a:t> environmental drawbacks of pesticides make this solution undesirable. Our team was tasked with creating an ultrasonic pest repelling solution that is more effective than current solutions on the market.</a:t>
            </a:r>
            <a:endParaRPr b="0" i="0" sz="3000" u="none" cap="none" strike="noStrike">
              <a:solidFill>
                <a:srgbClr val="000000"/>
              </a:solidFill>
              <a:latin typeface="Arial"/>
              <a:ea typeface="Arial"/>
              <a:cs typeface="Arial"/>
              <a:sym typeface="Arial"/>
            </a:endParaRPr>
          </a:p>
        </p:txBody>
      </p:sp>
      <p:sp>
        <p:nvSpPr>
          <p:cNvPr id="45" name="Google Shape;45;p1"/>
          <p:cNvSpPr txBox="1"/>
          <p:nvPr/>
        </p:nvSpPr>
        <p:spPr>
          <a:xfrm>
            <a:off x="1176950" y="12503650"/>
            <a:ext cx="9256800" cy="151359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95833"/>
              </a:lnSpc>
              <a:spcBef>
                <a:spcPts val="0"/>
              </a:spcBef>
              <a:spcAft>
                <a:spcPts val="0"/>
              </a:spcAft>
              <a:buClr>
                <a:srgbClr val="000000"/>
              </a:buClr>
              <a:buSzPts val="4800"/>
              <a:buFont typeface="Arial"/>
              <a:buNone/>
            </a:pPr>
            <a:r>
              <a:rPr b="1" i="0" lang="en-US" sz="4800" u="sng" cap="none" strike="noStrike">
                <a:solidFill>
                  <a:srgbClr val="5D0025"/>
                </a:solidFill>
                <a:latin typeface="Arial"/>
                <a:ea typeface="Arial"/>
                <a:cs typeface="Arial"/>
                <a:sym typeface="Arial"/>
              </a:rPr>
              <a:t>Methodology</a:t>
            </a:r>
            <a:endParaRPr b="0" i="0" sz="1400" u="none" cap="none" strike="noStrike">
              <a:solidFill>
                <a:srgbClr val="000000"/>
              </a:solidFill>
              <a:latin typeface="Arial"/>
              <a:ea typeface="Arial"/>
              <a:cs typeface="Arial"/>
              <a:sym typeface="Arial"/>
            </a:endParaRPr>
          </a:p>
          <a:p>
            <a:pPr indent="0" lvl="0" marL="0" marR="0" rtl="0" algn="l">
              <a:lnSpc>
                <a:spcPct val="164285"/>
              </a:lnSpc>
              <a:spcBef>
                <a:spcPts val="1200"/>
              </a:spcBef>
              <a:spcAft>
                <a:spcPts val="0"/>
              </a:spcAft>
              <a:buClr>
                <a:srgbClr val="000000"/>
              </a:buClr>
              <a:buSzPts val="2800"/>
              <a:buFont typeface="Arial"/>
              <a:buNone/>
            </a:pPr>
            <a:r>
              <a:rPr lang="en-US" sz="2800">
                <a:solidFill>
                  <a:schemeClr val="dk1"/>
                </a:solidFill>
              </a:rPr>
              <a:t>Our project consists of 3 main subsystems, power / battery management, detection / identification, and signal generation / emission.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2200"/>
              </a:spcBef>
              <a:spcAft>
                <a:spcPts val="0"/>
              </a:spcAft>
              <a:buClr>
                <a:srgbClr val="000000"/>
              </a:buClr>
              <a:buSzPts val="2800"/>
              <a:buFont typeface="Arial"/>
              <a:buNone/>
            </a:pPr>
            <a:r>
              <a:rPr b="1" lang="en-US" sz="2800">
                <a:solidFill>
                  <a:schemeClr val="dk2"/>
                </a:solidFill>
              </a:rPr>
              <a:t>Power &amp; Battery Management</a:t>
            </a:r>
            <a:endParaRPr b="0" i="0" sz="2800" u="none" cap="none" strike="noStrike">
              <a:solidFill>
                <a:schemeClr val="dk1"/>
              </a:solidFill>
              <a:latin typeface="Arial"/>
              <a:ea typeface="Arial"/>
              <a:cs typeface="Arial"/>
              <a:sym typeface="Arial"/>
            </a:endParaRPr>
          </a:p>
          <a:p>
            <a:pPr indent="-457200" lvl="1" marL="914400" marR="0" rtl="0" algn="l">
              <a:lnSpc>
                <a:spcPct val="164285"/>
              </a:lnSpc>
              <a:spcBef>
                <a:spcPts val="800"/>
              </a:spcBef>
              <a:spcAft>
                <a:spcPts val="0"/>
              </a:spcAft>
              <a:buClr>
                <a:schemeClr val="dk2"/>
              </a:buClr>
              <a:buSzPts val="3500"/>
              <a:buFont typeface="Arial"/>
              <a:buChar char="•"/>
            </a:pPr>
            <a:r>
              <a:rPr lang="en-US" sz="2800">
                <a:solidFill>
                  <a:schemeClr val="dk1"/>
                </a:solidFill>
              </a:rPr>
              <a:t>Implemented a power source using 7.2V 6.5Ah battery, can be charged via 12V DC input.</a:t>
            </a:r>
            <a:endParaRPr b="0" i="0" sz="1400" u="none" cap="none" strike="noStrike">
              <a:solidFill>
                <a:srgbClr val="000000"/>
              </a:solidFill>
              <a:latin typeface="Arial"/>
              <a:ea typeface="Arial"/>
              <a:cs typeface="Arial"/>
              <a:sym typeface="Arial"/>
            </a:endParaRPr>
          </a:p>
          <a:p>
            <a:pPr indent="-457200" lvl="1" marL="914400" marR="0" rtl="0" algn="l">
              <a:lnSpc>
                <a:spcPct val="164285"/>
              </a:lnSpc>
              <a:spcBef>
                <a:spcPts val="0"/>
              </a:spcBef>
              <a:spcAft>
                <a:spcPts val="0"/>
              </a:spcAft>
              <a:buClr>
                <a:schemeClr val="dk2"/>
              </a:buClr>
              <a:buSzPts val="3500"/>
              <a:buFont typeface="Arial"/>
              <a:buChar char="•"/>
            </a:pPr>
            <a:r>
              <a:rPr lang="en-US" sz="2800">
                <a:solidFill>
                  <a:schemeClr val="dk1"/>
                </a:solidFill>
              </a:rPr>
              <a:t>Delivers power to detection and signal subsystems</a:t>
            </a:r>
            <a:endParaRPr b="0" i="0" sz="1400" u="none" cap="none" strike="noStrike">
              <a:solidFill>
                <a:srgbClr val="000000"/>
              </a:solidFill>
              <a:latin typeface="Arial"/>
              <a:ea typeface="Arial"/>
              <a:cs typeface="Arial"/>
              <a:sym typeface="Arial"/>
            </a:endParaRPr>
          </a:p>
          <a:p>
            <a:pPr indent="0" lvl="0" marL="0" marR="0" rtl="0" algn="l">
              <a:lnSpc>
                <a:spcPct val="164285"/>
              </a:lnSpc>
              <a:spcBef>
                <a:spcPts val="2200"/>
              </a:spcBef>
              <a:spcAft>
                <a:spcPts val="0"/>
              </a:spcAft>
              <a:buClr>
                <a:srgbClr val="000000"/>
              </a:buClr>
              <a:buSzPts val="2800"/>
              <a:buFont typeface="Arial"/>
              <a:buNone/>
            </a:pPr>
            <a:r>
              <a:rPr b="1" lang="en-US" sz="2800">
                <a:solidFill>
                  <a:schemeClr val="dk2"/>
                </a:solidFill>
              </a:rPr>
              <a:t>Detection &amp; Identification</a:t>
            </a:r>
            <a:endParaRPr b="0" i="0" sz="2800" u="none" cap="none" strike="noStrike">
              <a:solidFill>
                <a:schemeClr val="dk1"/>
              </a:solidFill>
              <a:latin typeface="Arial"/>
              <a:ea typeface="Arial"/>
              <a:cs typeface="Arial"/>
              <a:sym typeface="Arial"/>
            </a:endParaRPr>
          </a:p>
          <a:p>
            <a:pPr indent="-457200" lvl="1" marL="914400" marR="0" rtl="0" algn="l">
              <a:lnSpc>
                <a:spcPct val="164285"/>
              </a:lnSpc>
              <a:spcBef>
                <a:spcPts val="800"/>
              </a:spcBef>
              <a:spcAft>
                <a:spcPts val="0"/>
              </a:spcAft>
              <a:buClr>
                <a:schemeClr val="dk2"/>
              </a:buClr>
              <a:buSzPts val="3500"/>
              <a:buFont typeface="Arial"/>
              <a:buChar char="•"/>
            </a:pPr>
            <a:r>
              <a:rPr lang="en-US" sz="2800">
                <a:solidFill>
                  <a:schemeClr val="dk1"/>
                </a:solidFill>
              </a:rPr>
              <a:t>Implemented a YOLOv5 CNN for </a:t>
            </a:r>
            <a:r>
              <a:rPr lang="en-US" sz="2800">
                <a:solidFill>
                  <a:schemeClr val="dk1"/>
                </a:solidFill>
              </a:rPr>
              <a:t>identification</a:t>
            </a:r>
            <a:r>
              <a:rPr lang="en-US" sz="2800">
                <a:solidFill>
                  <a:schemeClr val="dk1"/>
                </a:solidFill>
              </a:rPr>
              <a:t> of species of interest (fly, lizard, rat). Accelerated by TPU for real time video detection at 20 FPS.</a:t>
            </a:r>
            <a:endParaRPr sz="2800">
              <a:solidFill>
                <a:schemeClr val="dk1"/>
              </a:solidFill>
            </a:endParaRPr>
          </a:p>
          <a:p>
            <a:pPr indent="-412750" lvl="1" marL="914400" marR="0" rtl="0" algn="l">
              <a:lnSpc>
                <a:spcPct val="164285"/>
              </a:lnSpc>
              <a:spcBef>
                <a:spcPts val="800"/>
              </a:spcBef>
              <a:spcAft>
                <a:spcPts val="0"/>
              </a:spcAft>
              <a:buClr>
                <a:schemeClr val="dk1"/>
              </a:buClr>
              <a:buSzPts val="2800"/>
              <a:buChar char="•"/>
            </a:pPr>
            <a:r>
              <a:rPr lang="en-US" sz="2800">
                <a:solidFill>
                  <a:schemeClr val="dk1"/>
                </a:solidFill>
              </a:rPr>
              <a:t>Used </a:t>
            </a:r>
            <a:r>
              <a:rPr lang="en-US" sz="2800">
                <a:solidFill>
                  <a:schemeClr val="dk1"/>
                </a:solidFill>
              </a:rPr>
              <a:t>motion sensor</a:t>
            </a:r>
            <a:r>
              <a:rPr lang="en-US" sz="2800">
                <a:solidFill>
                  <a:schemeClr val="dk1"/>
                </a:solidFill>
              </a:rPr>
              <a:t> to trigger detection mechanism</a:t>
            </a:r>
            <a:endParaRPr sz="2800">
              <a:solidFill>
                <a:schemeClr val="dk1"/>
              </a:solidFill>
            </a:endParaRPr>
          </a:p>
          <a:p>
            <a:pPr indent="0" lvl="0" marL="0" marR="0" rtl="0" algn="l">
              <a:lnSpc>
                <a:spcPct val="164285"/>
              </a:lnSpc>
              <a:spcBef>
                <a:spcPts val="800"/>
              </a:spcBef>
              <a:spcAft>
                <a:spcPts val="0"/>
              </a:spcAft>
              <a:buNone/>
            </a:pPr>
            <a:r>
              <a:rPr b="1" lang="en-US" sz="2800">
                <a:solidFill>
                  <a:schemeClr val="dk2"/>
                </a:solidFill>
              </a:rPr>
              <a:t>Signal Generation &amp; Emission</a:t>
            </a:r>
            <a:endParaRPr b="1" sz="2800">
              <a:solidFill>
                <a:schemeClr val="dk2"/>
              </a:solidFill>
            </a:endParaRPr>
          </a:p>
          <a:p>
            <a:pPr indent="-457200" lvl="1" marL="914400" rtl="0" algn="l">
              <a:lnSpc>
                <a:spcPct val="164285"/>
              </a:lnSpc>
              <a:spcBef>
                <a:spcPts val="800"/>
              </a:spcBef>
              <a:spcAft>
                <a:spcPts val="0"/>
              </a:spcAft>
              <a:buClr>
                <a:schemeClr val="dk2"/>
              </a:buClr>
              <a:buSzPts val="3500"/>
              <a:buChar char="•"/>
            </a:pPr>
            <a:r>
              <a:rPr lang="en-US" sz="2800">
                <a:solidFill>
                  <a:schemeClr val="dk1"/>
                </a:solidFill>
              </a:rPr>
              <a:t>One of three different frequency signals generated based on </a:t>
            </a:r>
            <a:r>
              <a:rPr lang="en-US" sz="2800">
                <a:solidFill>
                  <a:schemeClr val="dk1"/>
                </a:solidFill>
              </a:rPr>
              <a:t>classification from detector.</a:t>
            </a:r>
            <a:endParaRPr sz="2800">
              <a:solidFill>
                <a:schemeClr val="dk1"/>
              </a:solidFill>
            </a:endParaRPr>
          </a:p>
          <a:p>
            <a:pPr indent="-412750" lvl="1" marL="914400" rtl="0" algn="l">
              <a:lnSpc>
                <a:spcPct val="164285"/>
              </a:lnSpc>
              <a:spcBef>
                <a:spcPts val="800"/>
              </a:spcBef>
              <a:spcAft>
                <a:spcPts val="0"/>
              </a:spcAft>
              <a:buClr>
                <a:schemeClr val="dk1"/>
              </a:buClr>
              <a:buSzPts val="2800"/>
              <a:buChar char="•"/>
            </a:pPr>
            <a:r>
              <a:rPr lang="en-US" sz="2800">
                <a:solidFill>
                  <a:schemeClr val="dk1"/>
                </a:solidFill>
              </a:rPr>
              <a:t>Signal is then amplified before reaching ultrasonic emitter.</a:t>
            </a:r>
            <a:endParaRPr sz="2800">
              <a:solidFill>
                <a:schemeClr val="dk1"/>
              </a:solidFill>
            </a:endParaRPr>
          </a:p>
          <a:p>
            <a:pPr indent="0" lvl="0" marL="0" marR="0" rtl="0" algn="l">
              <a:lnSpc>
                <a:spcPct val="164285"/>
              </a:lnSpc>
              <a:spcBef>
                <a:spcPts val="800"/>
              </a:spcBef>
              <a:spcAft>
                <a:spcPts val="0"/>
              </a:spcAft>
              <a:buNone/>
            </a:pPr>
            <a:r>
              <a:t/>
            </a:r>
            <a:endParaRPr sz="2800">
              <a:solidFill>
                <a:schemeClr val="dk2"/>
              </a:solidFill>
            </a:endParaRPr>
          </a:p>
        </p:txBody>
      </p:sp>
      <p:sp>
        <p:nvSpPr>
          <p:cNvPr id="46" name="Google Shape;46;p1"/>
          <p:cNvSpPr txBox="1"/>
          <p:nvPr/>
        </p:nvSpPr>
        <p:spPr>
          <a:xfrm>
            <a:off x="11667350" y="6932971"/>
            <a:ext cx="9499800" cy="93276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95833"/>
              </a:lnSpc>
              <a:spcBef>
                <a:spcPts val="0"/>
              </a:spcBef>
              <a:spcAft>
                <a:spcPts val="0"/>
              </a:spcAft>
              <a:buClr>
                <a:srgbClr val="000000"/>
              </a:buClr>
              <a:buSzPts val="4800"/>
              <a:buFont typeface="Arial"/>
              <a:buNone/>
            </a:pPr>
            <a:r>
              <a:rPr b="1" i="0" lang="en-US" sz="4800" u="sng" cap="none" strike="noStrike">
                <a:solidFill>
                  <a:srgbClr val="5D0025"/>
                </a:solidFill>
                <a:latin typeface="Arial"/>
                <a:ea typeface="Arial"/>
                <a:cs typeface="Arial"/>
                <a:sym typeface="Arial"/>
              </a:rPr>
              <a:t>Engineering Analysis</a:t>
            </a:r>
            <a:endParaRPr b="0" i="0" sz="1400" u="none" cap="none" strike="noStrike">
              <a:solidFill>
                <a:srgbClr val="000000"/>
              </a:solidFill>
              <a:latin typeface="Arial"/>
              <a:ea typeface="Arial"/>
              <a:cs typeface="Arial"/>
              <a:sym typeface="Arial"/>
            </a:endParaRPr>
          </a:p>
          <a:p>
            <a:pPr indent="0" lvl="0" marL="0" marR="0" rtl="0" algn="l">
              <a:lnSpc>
                <a:spcPct val="164285"/>
              </a:lnSpc>
              <a:spcBef>
                <a:spcPts val="1200"/>
              </a:spcBef>
              <a:spcAft>
                <a:spcPts val="0"/>
              </a:spcAft>
              <a:buNone/>
            </a:pPr>
            <a:r>
              <a:rPr lang="en-US" sz="2800">
                <a:solidFill>
                  <a:schemeClr val="dk1"/>
                </a:solidFill>
              </a:rPr>
              <a:t>The Smart Pest Repeller is meant to be an easily installed, small form factor device, to deter pests from a small garden environment. To achieve this goal we met the following constraints:</a:t>
            </a:r>
            <a:endParaRPr sz="2800">
              <a:solidFill>
                <a:schemeClr val="dk1"/>
              </a:solidFill>
            </a:endParaRPr>
          </a:p>
          <a:p>
            <a:pPr indent="-406400" lvl="0" marL="457200" marR="0" rtl="0" algn="l">
              <a:lnSpc>
                <a:spcPct val="164285"/>
              </a:lnSpc>
              <a:spcBef>
                <a:spcPts val="1200"/>
              </a:spcBef>
              <a:spcAft>
                <a:spcPts val="0"/>
              </a:spcAft>
              <a:buClr>
                <a:schemeClr val="dk2"/>
              </a:buClr>
              <a:buSzPts val="2800"/>
              <a:buAutoNum type="alphaUcPeriod"/>
            </a:pPr>
            <a:r>
              <a:rPr lang="en-US" sz="2800">
                <a:solidFill>
                  <a:schemeClr val="dk1"/>
                </a:solidFill>
              </a:rPr>
              <a:t>Accuracy of detection after post processing must be above 90%. </a:t>
            </a:r>
            <a:endParaRPr sz="2800">
              <a:solidFill>
                <a:schemeClr val="dk1"/>
              </a:solidFill>
            </a:endParaRPr>
          </a:p>
          <a:p>
            <a:pPr indent="-406400" lvl="0" marL="457200" marR="0" rtl="0" algn="l">
              <a:lnSpc>
                <a:spcPct val="164285"/>
              </a:lnSpc>
              <a:spcBef>
                <a:spcPts val="0"/>
              </a:spcBef>
              <a:spcAft>
                <a:spcPts val="0"/>
              </a:spcAft>
              <a:buClr>
                <a:schemeClr val="dk1"/>
              </a:buClr>
              <a:buSzPts val="2800"/>
              <a:buAutoNum type="alphaUcPeriod"/>
            </a:pPr>
            <a:r>
              <a:rPr lang="en-US" sz="2800">
                <a:solidFill>
                  <a:schemeClr val="dk1"/>
                </a:solidFill>
              </a:rPr>
              <a:t>The speed of detection must be </a:t>
            </a:r>
            <a:r>
              <a:rPr lang="en-US" sz="2800">
                <a:solidFill>
                  <a:schemeClr val="dk1"/>
                </a:solidFill>
              </a:rPr>
              <a:t>sufficiently</a:t>
            </a:r>
            <a:r>
              <a:rPr lang="en-US" sz="2800">
                <a:solidFill>
                  <a:schemeClr val="dk1"/>
                </a:solidFill>
              </a:rPr>
              <a:t> high in order to repel pests in a timely manner. </a:t>
            </a:r>
            <a:endParaRPr sz="2800">
              <a:solidFill>
                <a:schemeClr val="dk1"/>
              </a:solidFill>
            </a:endParaRPr>
          </a:p>
          <a:p>
            <a:pPr indent="-406400" lvl="0" marL="457200" marR="0" rtl="0" algn="l">
              <a:lnSpc>
                <a:spcPct val="164285"/>
              </a:lnSpc>
              <a:spcBef>
                <a:spcPts val="0"/>
              </a:spcBef>
              <a:spcAft>
                <a:spcPts val="0"/>
              </a:spcAft>
              <a:buClr>
                <a:schemeClr val="dk1"/>
              </a:buClr>
              <a:buSzPts val="2800"/>
              <a:buAutoNum type="alphaUcPeriod"/>
            </a:pPr>
            <a:r>
              <a:rPr lang="en-US" sz="2800">
                <a:solidFill>
                  <a:schemeClr val="dk1"/>
                </a:solidFill>
              </a:rPr>
              <a:t>Distance of </a:t>
            </a:r>
            <a:r>
              <a:rPr lang="en-US" sz="2800">
                <a:solidFill>
                  <a:schemeClr val="dk1"/>
                </a:solidFill>
              </a:rPr>
              <a:t>detection</a:t>
            </a:r>
            <a:r>
              <a:rPr lang="en-US" sz="2800">
                <a:solidFill>
                  <a:schemeClr val="dk1"/>
                </a:solidFill>
              </a:rPr>
              <a:t> must be large enough to cover a small garden. </a:t>
            </a:r>
            <a:endParaRPr sz="2800">
              <a:solidFill>
                <a:schemeClr val="dk1"/>
              </a:solidFill>
            </a:endParaRPr>
          </a:p>
          <a:p>
            <a:pPr indent="-406400" lvl="0" marL="457200" marR="0" rtl="0" algn="l">
              <a:lnSpc>
                <a:spcPct val="164285"/>
              </a:lnSpc>
              <a:spcBef>
                <a:spcPts val="0"/>
              </a:spcBef>
              <a:spcAft>
                <a:spcPts val="0"/>
              </a:spcAft>
              <a:buClr>
                <a:schemeClr val="dk1"/>
              </a:buClr>
              <a:buSzPts val="2800"/>
              <a:buAutoNum type="alphaUcPeriod"/>
            </a:pPr>
            <a:r>
              <a:rPr lang="en-US" sz="2800">
                <a:solidFill>
                  <a:schemeClr val="dk1"/>
                </a:solidFill>
              </a:rPr>
              <a:t>Generated frequency must be amplified for sufficient emitter volume. </a:t>
            </a:r>
            <a:endParaRPr sz="2800">
              <a:solidFill>
                <a:schemeClr val="dk1"/>
              </a:solidFill>
            </a:endParaRPr>
          </a:p>
        </p:txBody>
      </p:sp>
      <p:sp>
        <p:nvSpPr>
          <p:cNvPr id="47" name="Google Shape;47;p1"/>
          <p:cNvSpPr txBox="1"/>
          <p:nvPr/>
        </p:nvSpPr>
        <p:spPr>
          <a:xfrm>
            <a:off x="22427675" y="14478900"/>
            <a:ext cx="9421200" cy="63417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95833"/>
              </a:lnSpc>
              <a:spcBef>
                <a:spcPts val="0"/>
              </a:spcBef>
              <a:spcAft>
                <a:spcPts val="0"/>
              </a:spcAft>
              <a:buClr>
                <a:srgbClr val="000000"/>
              </a:buClr>
              <a:buSzPts val="4800"/>
              <a:buFont typeface="Arial"/>
              <a:buNone/>
            </a:pPr>
            <a:r>
              <a:rPr b="1" i="0" lang="en-US" sz="4800" u="sng" cap="none" strike="noStrike">
                <a:solidFill>
                  <a:srgbClr val="5D0025"/>
                </a:solidFill>
                <a:latin typeface="Arial"/>
                <a:ea typeface="Arial"/>
                <a:cs typeface="Arial"/>
                <a:sym typeface="Arial"/>
              </a:rPr>
              <a:t>Outcomes</a:t>
            </a:r>
            <a:endParaRPr b="0" i="0" sz="1400" u="none" cap="none" strike="noStrike">
              <a:solidFill>
                <a:srgbClr val="000000"/>
              </a:solidFill>
              <a:latin typeface="Arial"/>
              <a:ea typeface="Arial"/>
              <a:cs typeface="Arial"/>
              <a:sym typeface="Arial"/>
            </a:endParaRPr>
          </a:p>
          <a:p>
            <a:pPr indent="0" lvl="0" marL="0" marR="0" rtl="0" algn="l">
              <a:lnSpc>
                <a:spcPct val="164285"/>
              </a:lnSpc>
              <a:spcBef>
                <a:spcPts val="1200"/>
              </a:spcBef>
              <a:spcAft>
                <a:spcPts val="0"/>
              </a:spcAft>
              <a:buClr>
                <a:srgbClr val="000000"/>
              </a:buClr>
              <a:buSzPts val="2800"/>
              <a:buFont typeface="Arial"/>
              <a:buNone/>
            </a:pPr>
            <a:r>
              <a:rPr lang="en-US" sz="2800">
                <a:solidFill>
                  <a:schemeClr val="dk1"/>
                </a:solidFill>
              </a:rPr>
              <a:t>Our project was able to output three different noise responses based on categories created for different pest categories. Due to lack of suitable testing equipment we were unable to test for noise intensity. We were also unable to implement a display for the user due to limited GPIO space on </a:t>
            </a:r>
            <a:r>
              <a:rPr lang="en-US" sz="2800">
                <a:solidFill>
                  <a:schemeClr val="dk1"/>
                </a:solidFill>
              </a:rPr>
              <a:t>the main microcontroller but LED indicators were added to indicate to the user which noise response is active.</a:t>
            </a:r>
            <a:endParaRPr b="0" i="0" sz="1400" u="none" cap="none" strike="noStrike">
              <a:solidFill>
                <a:srgbClr val="000000"/>
              </a:solidFill>
              <a:latin typeface="Arial"/>
              <a:ea typeface="Arial"/>
              <a:cs typeface="Arial"/>
              <a:sym typeface="Arial"/>
            </a:endParaRPr>
          </a:p>
        </p:txBody>
      </p:sp>
      <p:sp>
        <p:nvSpPr>
          <p:cNvPr id="48" name="Google Shape;48;p1"/>
          <p:cNvSpPr txBox="1"/>
          <p:nvPr/>
        </p:nvSpPr>
        <p:spPr>
          <a:xfrm>
            <a:off x="33028817" y="14510867"/>
            <a:ext cx="9562200" cy="94587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95833"/>
              </a:lnSpc>
              <a:spcBef>
                <a:spcPts val="0"/>
              </a:spcBef>
              <a:spcAft>
                <a:spcPts val="0"/>
              </a:spcAft>
              <a:buClr>
                <a:srgbClr val="000000"/>
              </a:buClr>
              <a:buSzPts val="4800"/>
              <a:buFont typeface="Arial"/>
              <a:buNone/>
            </a:pPr>
            <a:r>
              <a:rPr b="1" i="0" lang="en-US" sz="4800" u="sng" cap="none" strike="noStrike">
                <a:solidFill>
                  <a:srgbClr val="5D0025"/>
                </a:solidFill>
                <a:latin typeface="Arial"/>
                <a:ea typeface="Arial"/>
                <a:cs typeface="Arial"/>
                <a:sym typeface="Arial"/>
              </a:rPr>
              <a:t>Impact </a:t>
            </a:r>
            <a:endParaRPr b="0" i="0" sz="1400" u="none" cap="none" strike="noStrike">
              <a:solidFill>
                <a:srgbClr val="000000"/>
              </a:solidFill>
              <a:latin typeface="Arial"/>
              <a:ea typeface="Arial"/>
              <a:cs typeface="Arial"/>
              <a:sym typeface="Arial"/>
            </a:endParaRPr>
          </a:p>
          <a:p>
            <a:pPr indent="0" lvl="0" marL="0" marR="0" rtl="0" algn="l">
              <a:lnSpc>
                <a:spcPct val="164285"/>
              </a:lnSpc>
              <a:spcBef>
                <a:spcPts val="1200"/>
              </a:spcBef>
              <a:spcAft>
                <a:spcPts val="0"/>
              </a:spcAft>
              <a:buClr>
                <a:srgbClr val="000000"/>
              </a:buClr>
              <a:buSzPts val="2800"/>
              <a:buFont typeface="Arial"/>
              <a:buNone/>
            </a:pPr>
            <a:r>
              <a:rPr lang="en-US" sz="2800">
                <a:solidFill>
                  <a:schemeClr val="dk1"/>
                </a:solidFill>
              </a:rPr>
              <a:t>The Smart Pest Repeller is designed for consumers to have access to easy, effective, and safe pest control. As a group it allowed us to experiment with:</a:t>
            </a:r>
            <a:endParaRPr b="0" i="0" sz="1400" u="none" cap="none" strike="noStrike">
              <a:solidFill>
                <a:srgbClr val="000000"/>
              </a:solidFill>
              <a:latin typeface="Arial"/>
              <a:ea typeface="Arial"/>
              <a:cs typeface="Arial"/>
              <a:sym typeface="Arial"/>
            </a:endParaRPr>
          </a:p>
          <a:p>
            <a:pPr indent="-457200" lvl="1" marL="914400" marR="0" rtl="0" algn="l">
              <a:lnSpc>
                <a:spcPct val="164285"/>
              </a:lnSpc>
              <a:spcBef>
                <a:spcPts val="1200"/>
              </a:spcBef>
              <a:spcAft>
                <a:spcPts val="0"/>
              </a:spcAft>
              <a:buClr>
                <a:schemeClr val="dk2"/>
              </a:buClr>
              <a:buSzPts val="3500"/>
              <a:buFont typeface="Arial"/>
              <a:buChar char="•"/>
            </a:pPr>
            <a:r>
              <a:rPr b="1" lang="en-US" sz="2800">
                <a:solidFill>
                  <a:schemeClr val="dk1"/>
                </a:solidFill>
              </a:rPr>
              <a:t>Variable Noise Responses: </a:t>
            </a:r>
            <a:r>
              <a:rPr lang="en-US" sz="2800">
                <a:solidFill>
                  <a:schemeClr val="dk1"/>
                </a:solidFill>
              </a:rPr>
              <a:t>Creating signals that </a:t>
            </a:r>
            <a:r>
              <a:rPr lang="en-US" sz="2800">
                <a:solidFill>
                  <a:schemeClr val="dk1"/>
                </a:solidFill>
              </a:rPr>
              <a:t>repel</a:t>
            </a:r>
            <a:r>
              <a:rPr lang="en-US" sz="2800">
                <a:solidFill>
                  <a:schemeClr val="dk1"/>
                </a:solidFill>
              </a:rPr>
              <a:t> pest without causing damage to user and immediate environment.</a:t>
            </a:r>
            <a:r>
              <a:rPr b="0" i="0" lang="en-US" sz="2800" u="none" cap="none" strike="noStrike">
                <a:solidFill>
                  <a:schemeClr val="dk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457200" lvl="1" marL="914400" marR="0" rtl="0" algn="l">
              <a:lnSpc>
                <a:spcPct val="164285"/>
              </a:lnSpc>
              <a:spcBef>
                <a:spcPts val="1200"/>
              </a:spcBef>
              <a:spcAft>
                <a:spcPts val="0"/>
              </a:spcAft>
              <a:buClr>
                <a:schemeClr val="dk2"/>
              </a:buClr>
              <a:buSzPts val="3500"/>
              <a:buFont typeface="Arial"/>
              <a:buChar char="•"/>
            </a:pPr>
            <a:r>
              <a:rPr b="1" lang="en-US" sz="2800">
                <a:solidFill>
                  <a:schemeClr val="dk1"/>
                </a:solidFill>
              </a:rPr>
              <a:t>Image Classification Models and Tuning</a:t>
            </a:r>
            <a:r>
              <a:rPr b="1" i="0" lang="en-US" sz="2800" u="none" cap="none" strike="noStrike">
                <a:solidFill>
                  <a:schemeClr val="dk1"/>
                </a:solidFill>
                <a:latin typeface="Arial"/>
                <a:ea typeface="Arial"/>
                <a:cs typeface="Arial"/>
                <a:sym typeface="Arial"/>
              </a:rPr>
              <a:t>: </a:t>
            </a:r>
            <a:r>
              <a:rPr lang="en-US" sz="2800">
                <a:solidFill>
                  <a:schemeClr val="dk1"/>
                </a:solidFill>
              </a:rPr>
              <a:t>Using a model that is capable of meeting the accuracy </a:t>
            </a:r>
            <a:r>
              <a:rPr lang="en-US" sz="2800">
                <a:solidFill>
                  <a:schemeClr val="dk1"/>
                </a:solidFill>
              </a:rPr>
              <a:t>requirements across different categories.</a:t>
            </a:r>
            <a:endParaRPr b="0" i="0" sz="1400" u="none" cap="none" strike="noStrike">
              <a:solidFill>
                <a:srgbClr val="000000"/>
              </a:solidFill>
              <a:latin typeface="Arial"/>
              <a:ea typeface="Arial"/>
              <a:cs typeface="Arial"/>
              <a:sym typeface="Arial"/>
            </a:endParaRPr>
          </a:p>
          <a:p>
            <a:pPr indent="-457200" lvl="1" marL="914400" marR="0" rtl="0" algn="l">
              <a:lnSpc>
                <a:spcPct val="164285"/>
              </a:lnSpc>
              <a:spcBef>
                <a:spcPts val="1200"/>
              </a:spcBef>
              <a:spcAft>
                <a:spcPts val="0"/>
              </a:spcAft>
              <a:buClr>
                <a:schemeClr val="dk2"/>
              </a:buClr>
              <a:buSzPts val="3500"/>
              <a:buFont typeface="Arial"/>
              <a:buChar char="•"/>
            </a:pPr>
            <a:r>
              <a:rPr b="0" i="0" lang="en-US" sz="2800" u="none" cap="none" strike="noStrike">
                <a:solidFill>
                  <a:schemeClr val="dk1"/>
                </a:solidFill>
                <a:latin typeface="Arial"/>
                <a:ea typeface="Arial"/>
                <a:cs typeface="Arial"/>
                <a:sym typeface="Arial"/>
              </a:rPr>
              <a:t> </a:t>
            </a:r>
            <a:r>
              <a:rPr b="1" lang="en-US" sz="2800">
                <a:solidFill>
                  <a:schemeClr val="dk1"/>
                </a:solidFill>
              </a:rPr>
              <a:t>Power </a:t>
            </a:r>
            <a:r>
              <a:rPr b="1" lang="en-US" sz="2800">
                <a:solidFill>
                  <a:schemeClr val="dk1"/>
                </a:solidFill>
              </a:rPr>
              <a:t>Delivery</a:t>
            </a:r>
            <a:r>
              <a:rPr b="1" lang="en-US" sz="2800">
                <a:solidFill>
                  <a:schemeClr val="dk1"/>
                </a:solidFill>
              </a:rPr>
              <a:t> </a:t>
            </a:r>
            <a:r>
              <a:rPr b="1" lang="en-US" sz="2800">
                <a:solidFill>
                  <a:schemeClr val="dk1"/>
                </a:solidFill>
              </a:rPr>
              <a:t>Management</a:t>
            </a:r>
            <a:r>
              <a:rPr b="1" i="0" lang="en-US" sz="2800" u="none" cap="none" strike="noStrike">
                <a:solidFill>
                  <a:schemeClr val="dk1"/>
                </a:solidFill>
                <a:latin typeface="Arial"/>
                <a:ea typeface="Arial"/>
                <a:cs typeface="Arial"/>
                <a:sym typeface="Arial"/>
              </a:rPr>
              <a:t>:</a:t>
            </a:r>
            <a:r>
              <a:rPr b="0" i="0" lang="en-US" sz="2800" u="none" cap="none" strike="noStrike">
                <a:solidFill>
                  <a:schemeClr val="dk1"/>
                </a:solidFill>
                <a:latin typeface="Arial"/>
                <a:ea typeface="Arial"/>
                <a:cs typeface="Arial"/>
                <a:sym typeface="Arial"/>
              </a:rPr>
              <a:t> </a:t>
            </a:r>
            <a:r>
              <a:rPr lang="en-US" sz="2800">
                <a:solidFill>
                  <a:schemeClr val="dk1"/>
                </a:solidFill>
              </a:rPr>
              <a:t>Enabling full use of </a:t>
            </a:r>
            <a:r>
              <a:rPr lang="en-US" sz="2800">
                <a:solidFill>
                  <a:schemeClr val="dk1"/>
                </a:solidFill>
              </a:rPr>
              <a:t>system</a:t>
            </a:r>
            <a:r>
              <a:rPr lang="en-US" sz="2800">
                <a:solidFill>
                  <a:schemeClr val="dk1"/>
                </a:solidFill>
              </a:rPr>
              <a:t> </a:t>
            </a:r>
            <a:r>
              <a:rPr lang="en-US" sz="2800">
                <a:solidFill>
                  <a:schemeClr val="dk1"/>
                </a:solidFill>
              </a:rPr>
              <a:t>whether employed</a:t>
            </a:r>
            <a:r>
              <a:rPr lang="en-US" sz="2800">
                <a:solidFill>
                  <a:schemeClr val="dk1"/>
                </a:solidFill>
              </a:rPr>
              <a:t> </a:t>
            </a:r>
            <a:r>
              <a:rPr lang="en-US" sz="2800">
                <a:solidFill>
                  <a:schemeClr val="dk1"/>
                </a:solidFill>
              </a:rPr>
              <a:t>indoors</a:t>
            </a:r>
            <a:r>
              <a:rPr lang="en-US" sz="2800">
                <a:solidFill>
                  <a:schemeClr val="dk1"/>
                </a:solidFill>
              </a:rPr>
              <a:t> or outdoors.</a:t>
            </a:r>
            <a:endParaRPr b="0" i="0" sz="1400" u="none" cap="none" strike="noStrike">
              <a:solidFill>
                <a:srgbClr val="000000"/>
              </a:solidFill>
              <a:latin typeface="Arial"/>
              <a:ea typeface="Arial"/>
              <a:cs typeface="Arial"/>
              <a:sym typeface="Arial"/>
            </a:endParaRPr>
          </a:p>
        </p:txBody>
      </p:sp>
      <p:sp>
        <p:nvSpPr>
          <p:cNvPr id="49" name="Google Shape;49;p1"/>
          <p:cNvSpPr txBox="1"/>
          <p:nvPr/>
        </p:nvSpPr>
        <p:spPr>
          <a:xfrm>
            <a:off x="33075108" y="24732712"/>
            <a:ext cx="9917100" cy="56583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95000"/>
              </a:lnSpc>
              <a:spcBef>
                <a:spcPts val="0"/>
              </a:spcBef>
              <a:spcAft>
                <a:spcPts val="0"/>
              </a:spcAft>
              <a:buClr>
                <a:srgbClr val="000000"/>
              </a:buClr>
              <a:buSzPts val="4000"/>
              <a:buFont typeface="Arial"/>
              <a:buNone/>
            </a:pPr>
            <a:r>
              <a:rPr b="1" i="0" lang="en-US" sz="4000" u="sng" cap="none" strike="noStrike">
                <a:solidFill>
                  <a:srgbClr val="5D0025"/>
                </a:solidFill>
                <a:latin typeface="Arial"/>
                <a:ea typeface="Arial"/>
                <a:cs typeface="Arial"/>
                <a:sym typeface="Arial"/>
              </a:rPr>
              <a:t>References</a:t>
            </a:r>
            <a:endParaRPr b="0" i="0" sz="4000" u="sng" cap="none" strike="noStrike">
              <a:solidFill>
                <a:srgbClr val="5D0025"/>
              </a:solidFill>
              <a:latin typeface="Arial"/>
              <a:ea typeface="Arial"/>
              <a:cs typeface="Arial"/>
              <a:sym typeface="Arial"/>
            </a:endParaRPr>
          </a:p>
          <a:p>
            <a:pPr indent="0" lvl="0" marL="457200" marR="0" rtl="0" algn="l">
              <a:lnSpc>
                <a:spcPct val="100000"/>
              </a:lnSpc>
              <a:spcBef>
                <a:spcPts val="1200"/>
              </a:spcBef>
              <a:spcAft>
                <a:spcPts val="0"/>
              </a:spcAft>
              <a:buNone/>
            </a:pPr>
            <a:r>
              <a:t/>
            </a:r>
            <a:endParaRPr sz="2600"/>
          </a:p>
          <a:p>
            <a:pPr indent="-393700" lvl="0" marL="457200" rtl="0" algn="l">
              <a:lnSpc>
                <a:spcPct val="115000"/>
              </a:lnSpc>
              <a:spcBef>
                <a:spcPts val="1200"/>
              </a:spcBef>
              <a:spcAft>
                <a:spcPts val="0"/>
              </a:spcAft>
              <a:buSzPts val="2600"/>
              <a:buAutoNum type="arabicPeriod"/>
            </a:pPr>
            <a:r>
              <a:rPr lang="en-US" sz="2600"/>
              <a:t>“Osha Technical Manual (OTM) - Section III: Chapter 5.” </a:t>
            </a:r>
            <a:r>
              <a:rPr i="1" lang="en-US" sz="2600"/>
              <a:t>Occupational Safety and Health Administration</a:t>
            </a:r>
            <a:r>
              <a:rPr lang="en-US" sz="2600"/>
              <a:t>, 6 July 2022, www.osha.gov/otm/section-3-health-hazards/chapter-5. </a:t>
            </a:r>
            <a:endParaRPr sz="2600"/>
          </a:p>
          <a:p>
            <a:pPr indent="-381000" lvl="0" marL="457200" rtl="0" algn="l">
              <a:spcBef>
                <a:spcPts val="1200"/>
              </a:spcBef>
              <a:spcAft>
                <a:spcPts val="0"/>
              </a:spcAft>
              <a:buClr>
                <a:schemeClr val="dk2"/>
              </a:buClr>
              <a:buSzPts val="2400"/>
              <a:buAutoNum type="arabicPeriod"/>
            </a:pPr>
            <a:r>
              <a:rPr lang="en-US" sz="2400">
                <a:solidFill>
                  <a:schemeClr val="dk1"/>
                </a:solidFill>
              </a:rPr>
              <a:t>“Ultrasonic Frequencies for Repelling Insects and Pests” - D.  Mohankumar, 01 Dec. 2009 -  </a:t>
            </a:r>
            <a:r>
              <a:rPr lang="en-US" sz="2600">
                <a:solidFill>
                  <a:schemeClr val="dk1"/>
                </a:solidFill>
                <a:uFill>
                  <a:noFill/>
                </a:uFill>
                <a:hlinkClick r:id="rId3">
                  <a:extLst>
                    <a:ext uri="{A12FA001-AC4F-418D-AE19-62706E023703}">
                      <ahyp:hlinkClr val="tx"/>
                    </a:ext>
                  </a:extLst>
                </a:hlinkClick>
              </a:rPr>
              <a:t>Ultrasonic Frequencies For Repelling   Insects &amp; PestsBack ButtonSearch IconFilter Icon (electroschematics.com)</a:t>
            </a:r>
            <a:endParaRPr sz="2600">
              <a:solidFill>
                <a:schemeClr val="dk1"/>
              </a:solidFill>
            </a:endParaRPr>
          </a:p>
          <a:p>
            <a:pPr indent="0" lvl="0" marL="457200" rtl="0" algn="l">
              <a:lnSpc>
                <a:spcPct val="115000"/>
              </a:lnSpc>
              <a:spcBef>
                <a:spcPts val="1200"/>
              </a:spcBef>
              <a:spcAft>
                <a:spcPts val="0"/>
              </a:spcAft>
              <a:buNone/>
            </a:pPr>
            <a:r>
              <a:t/>
            </a:r>
            <a:endParaRPr sz="2600"/>
          </a:p>
          <a:p>
            <a:pPr indent="0" lvl="0" marL="457200" marR="0" rtl="0" algn="l">
              <a:lnSpc>
                <a:spcPct val="158333"/>
              </a:lnSpc>
              <a:spcBef>
                <a:spcPts val="1200"/>
              </a:spcBef>
              <a:spcAft>
                <a:spcPts val="0"/>
              </a:spcAft>
              <a:buNone/>
            </a:pPr>
            <a:r>
              <a:t/>
            </a:r>
            <a:endParaRPr sz="2600"/>
          </a:p>
        </p:txBody>
      </p:sp>
      <p:sp>
        <p:nvSpPr>
          <p:cNvPr id="50" name="Google Shape;50;p1"/>
          <p:cNvSpPr txBox="1"/>
          <p:nvPr/>
        </p:nvSpPr>
        <p:spPr>
          <a:xfrm>
            <a:off x="11447633" y="21193598"/>
            <a:ext cx="9829800" cy="523200"/>
          </a:xfrm>
          <a:prstGeom prst="rect">
            <a:avLst/>
          </a:prstGeom>
          <a:solidFill>
            <a:schemeClr val="lt1">
              <a:alpha val="41568"/>
            </a:schemeClr>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800"/>
              <a:buFont typeface="Arial"/>
              <a:buNone/>
            </a:pPr>
            <a:r>
              <a:rPr i="1" lang="en-US" sz="2800">
                <a:solidFill>
                  <a:schemeClr val="dk1"/>
                </a:solidFill>
              </a:rPr>
              <a:t>Table</a:t>
            </a:r>
            <a:r>
              <a:rPr b="0" i="1" lang="en-US" sz="2800" u="none" cap="none" strike="noStrike">
                <a:solidFill>
                  <a:schemeClr val="dk1"/>
                </a:solidFill>
                <a:latin typeface="Arial"/>
                <a:ea typeface="Arial"/>
                <a:cs typeface="Arial"/>
                <a:sym typeface="Arial"/>
              </a:rPr>
              <a:t> </a:t>
            </a:r>
            <a:r>
              <a:rPr i="1" lang="en-US" sz="2800">
                <a:solidFill>
                  <a:schemeClr val="dk1"/>
                </a:solidFill>
              </a:rPr>
              <a:t>1</a:t>
            </a:r>
            <a:r>
              <a:rPr b="0" i="1" lang="en-US" sz="2800" u="none" cap="none" strike="noStrike">
                <a:solidFill>
                  <a:schemeClr val="dk1"/>
                </a:solidFill>
                <a:latin typeface="Arial"/>
                <a:ea typeface="Arial"/>
                <a:cs typeface="Arial"/>
                <a:sym typeface="Arial"/>
              </a:rPr>
              <a:t>. </a:t>
            </a:r>
            <a:r>
              <a:rPr i="1" lang="en-US" sz="2800">
                <a:solidFill>
                  <a:schemeClr val="dk1"/>
                </a:solidFill>
              </a:rPr>
              <a:t>Detection Specifications</a:t>
            </a:r>
            <a:r>
              <a:rPr b="0" i="1" lang="en-US" sz="2800" u="none" cap="none" strike="noStrike">
                <a:solidFill>
                  <a:schemeClr val="dk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51" name="Google Shape;51;p1"/>
          <p:cNvSpPr txBox="1"/>
          <p:nvPr/>
        </p:nvSpPr>
        <p:spPr>
          <a:xfrm>
            <a:off x="12394940" y="30523652"/>
            <a:ext cx="9829800" cy="523200"/>
          </a:xfrm>
          <a:prstGeom prst="rect">
            <a:avLst/>
          </a:prstGeom>
          <a:solidFill>
            <a:schemeClr val="lt1">
              <a:alpha val="41568"/>
            </a:schemeClr>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1" lang="en-US" sz="2800" u="none" cap="none" strike="noStrike">
                <a:solidFill>
                  <a:schemeClr val="dk1"/>
                </a:solidFill>
                <a:latin typeface="Arial"/>
                <a:ea typeface="Arial"/>
                <a:cs typeface="Arial"/>
                <a:sym typeface="Arial"/>
              </a:rPr>
              <a:t>Table </a:t>
            </a:r>
            <a:r>
              <a:rPr i="1" lang="en-US" sz="2800">
                <a:solidFill>
                  <a:schemeClr val="dk1"/>
                </a:solidFill>
              </a:rPr>
              <a:t>2</a:t>
            </a:r>
            <a:r>
              <a:rPr b="0" i="1" lang="en-US" sz="2800" u="none" cap="none" strike="noStrike">
                <a:solidFill>
                  <a:schemeClr val="dk1"/>
                </a:solidFill>
                <a:latin typeface="Arial"/>
                <a:ea typeface="Arial"/>
                <a:cs typeface="Arial"/>
                <a:sym typeface="Arial"/>
              </a:rPr>
              <a:t>.</a:t>
            </a:r>
            <a:r>
              <a:rPr i="1" lang="en-US" sz="2800">
                <a:solidFill>
                  <a:schemeClr val="dk1"/>
                </a:solidFill>
              </a:rPr>
              <a:t> Emitter </a:t>
            </a:r>
            <a:r>
              <a:rPr i="1" lang="en-US" sz="2800">
                <a:solidFill>
                  <a:schemeClr val="dk1"/>
                </a:solidFill>
              </a:rPr>
              <a:t>Specifications</a:t>
            </a:r>
            <a:r>
              <a:rPr i="1" lang="en-US" sz="2800">
                <a:solidFill>
                  <a:schemeClr val="dk1"/>
                </a:solidFill>
              </a:rPr>
              <a:t> </a:t>
            </a:r>
            <a:endParaRPr b="0" i="0" sz="1400" u="none" cap="none" strike="noStrike">
              <a:solidFill>
                <a:srgbClr val="000000"/>
              </a:solidFill>
              <a:latin typeface="Arial"/>
              <a:ea typeface="Arial"/>
              <a:cs typeface="Arial"/>
              <a:sym typeface="Arial"/>
            </a:endParaRPr>
          </a:p>
        </p:txBody>
      </p:sp>
      <p:sp>
        <p:nvSpPr>
          <p:cNvPr id="52" name="Google Shape;52;p1"/>
          <p:cNvSpPr txBox="1"/>
          <p:nvPr/>
        </p:nvSpPr>
        <p:spPr>
          <a:xfrm>
            <a:off x="11447625" y="25248500"/>
            <a:ext cx="10284000" cy="400200"/>
          </a:xfrm>
          <a:prstGeom prst="rect">
            <a:avLst/>
          </a:prstGeom>
          <a:solidFill>
            <a:schemeClr val="lt1">
              <a:alpha val="41568"/>
            </a:schemeClr>
          </a:solidFill>
          <a:ln>
            <a:noFill/>
          </a:ln>
        </p:spPr>
        <p:txBody>
          <a:bodyPr anchorCtr="0" anchor="t" bIns="45700" lIns="91425" spcFirstLastPara="1" rIns="91425" wrap="square" tIns="45700">
            <a:spAutoFit/>
          </a:bodyPr>
          <a:lstStyle/>
          <a:p>
            <a:pPr indent="0" lvl="0" marL="0" rtl="0" algn="l">
              <a:spcBef>
                <a:spcPts val="0"/>
              </a:spcBef>
              <a:spcAft>
                <a:spcPts val="0"/>
              </a:spcAft>
              <a:buNone/>
            </a:pPr>
            <a:r>
              <a:rPr i="1" lang="en-US" sz="2000"/>
              <a:t>Figure 2: Amplifier gain from input sequence. (Same across three required  frequencies)</a:t>
            </a:r>
            <a:r>
              <a:rPr i="1" lang="en-US" sz="2000">
                <a:latin typeface="Times New Roman"/>
                <a:ea typeface="Times New Roman"/>
                <a:cs typeface="Times New Roman"/>
                <a:sym typeface="Times New Roman"/>
              </a:rPr>
              <a:t>.</a:t>
            </a:r>
            <a:r>
              <a:rPr i="1" lang="en-US" sz="1900">
                <a:latin typeface="Times New Roman"/>
                <a:ea typeface="Times New Roman"/>
                <a:cs typeface="Times New Roman"/>
                <a:sym typeface="Times New Roman"/>
              </a:rPr>
              <a:t> </a:t>
            </a:r>
            <a:endParaRPr b="0" i="0" sz="1900" u="none" cap="none" strike="noStrike">
              <a:latin typeface="Arial"/>
              <a:ea typeface="Arial"/>
              <a:cs typeface="Arial"/>
              <a:sym typeface="Arial"/>
            </a:endParaRPr>
          </a:p>
        </p:txBody>
      </p:sp>
      <p:sp>
        <p:nvSpPr>
          <p:cNvPr id="53" name="Google Shape;53;p1"/>
          <p:cNvSpPr txBox="1"/>
          <p:nvPr/>
        </p:nvSpPr>
        <p:spPr>
          <a:xfrm>
            <a:off x="32974233" y="29845696"/>
            <a:ext cx="10705800" cy="12006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95000"/>
              </a:lnSpc>
              <a:spcBef>
                <a:spcPts val="0"/>
              </a:spcBef>
              <a:spcAft>
                <a:spcPts val="0"/>
              </a:spcAft>
              <a:buClr>
                <a:srgbClr val="000000"/>
              </a:buClr>
              <a:buSzPts val="4000"/>
              <a:buFont typeface="Arial"/>
              <a:buNone/>
            </a:pPr>
            <a:r>
              <a:rPr b="1" i="0" lang="en-US" sz="4000" u="sng" cap="none" strike="noStrike">
                <a:solidFill>
                  <a:srgbClr val="5D0025"/>
                </a:solidFill>
                <a:latin typeface="Arial"/>
                <a:ea typeface="Arial"/>
                <a:cs typeface="Arial"/>
                <a:sym typeface="Arial"/>
              </a:rPr>
              <a:t>Acknowledgements</a:t>
            </a:r>
            <a:endParaRPr b="0" i="0" sz="4000" u="sng" cap="none" strike="noStrike">
              <a:solidFill>
                <a:srgbClr val="5D0025"/>
              </a:solidFill>
              <a:latin typeface="Arial"/>
              <a:ea typeface="Arial"/>
              <a:cs typeface="Arial"/>
              <a:sym typeface="Arial"/>
            </a:endParaRPr>
          </a:p>
          <a:p>
            <a:pPr indent="0" lvl="0" marL="0" marR="0" rtl="0" algn="l">
              <a:lnSpc>
                <a:spcPct val="158333"/>
              </a:lnSpc>
              <a:spcBef>
                <a:spcPts val="1200"/>
              </a:spcBef>
              <a:spcAft>
                <a:spcPts val="0"/>
              </a:spcAft>
              <a:buClr>
                <a:srgbClr val="000000"/>
              </a:buClr>
              <a:buSzPts val="2400"/>
              <a:buFont typeface="Arial"/>
              <a:buNone/>
            </a:pPr>
            <a:r>
              <a:rPr lang="en-US" sz="2400">
                <a:solidFill>
                  <a:schemeClr val="dk1"/>
                </a:solidFill>
              </a:rPr>
              <a:t>Peng Hao Huang</a:t>
            </a:r>
            <a:endParaRPr b="0" i="0" sz="1400" u="none" cap="none" strike="noStrike">
              <a:solidFill>
                <a:srgbClr val="000000"/>
              </a:solidFill>
              <a:latin typeface="Arial"/>
              <a:ea typeface="Arial"/>
              <a:cs typeface="Arial"/>
              <a:sym typeface="Arial"/>
            </a:endParaRPr>
          </a:p>
        </p:txBody>
      </p:sp>
      <p:sp>
        <p:nvSpPr>
          <p:cNvPr id="54" name="Google Shape;54;p1"/>
          <p:cNvSpPr txBox="1"/>
          <p:nvPr/>
        </p:nvSpPr>
        <p:spPr>
          <a:xfrm>
            <a:off x="32974233" y="7027661"/>
            <a:ext cx="9829801" cy="523220"/>
          </a:xfrm>
          <a:prstGeom prst="rect">
            <a:avLst/>
          </a:prstGeom>
          <a:solidFill>
            <a:schemeClr val="lt1">
              <a:alpha val="41568"/>
            </a:schemeClr>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800"/>
              <a:buFont typeface="Arial"/>
              <a:buNone/>
            </a:pPr>
            <a:r>
              <a:rPr b="0" i="1" lang="en-US" sz="2800" u="none" cap="none" strike="noStrike">
                <a:solidFill>
                  <a:schemeClr val="dk1"/>
                </a:solidFill>
                <a:latin typeface="Arial"/>
                <a:ea typeface="Arial"/>
                <a:cs typeface="Arial"/>
                <a:sym typeface="Arial"/>
              </a:rPr>
              <a:t>Table </a:t>
            </a:r>
            <a:r>
              <a:rPr i="1" lang="en-US" sz="2800">
                <a:solidFill>
                  <a:schemeClr val="dk1"/>
                </a:solidFill>
              </a:rPr>
              <a:t>3. Power Specifications</a:t>
            </a:r>
            <a:endParaRPr b="0" i="0" sz="1400" u="none" cap="none" strike="noStrike">
              <a:solidFill>
                <a:srgbClr val="000000"/>
              </a:solidFill>
              <a:latin typeface="Arial"/>
              <a:ea typeface="Arial"/>
              <a:cs typeface="Arial"/>
              <a:sym typeface="Arial"/>
            </a:endParaRPr>
          </a:p>
        </p:txBody>
      </p:sp>
      <p:sp>
        <p:nvSpPr>
          <p:cNvPr id="55" name="Google Shape;55;p1"/>
          <p:cNvSpPr txBox="1"/>
          <p:nvPr/>
        </p:nvSpPr>
        <p:spPr>
          <a:xfrm>
            <a:off x="33028742" y="11808242"/>
            <a:ext cx="9421200" cy="1939500"/>
          </a:xfrm>
          <a:prstGeom prst="rect">
            <a:avLst/>
          </a:prstGeom>
          <a:solidFill>
            <a:schemeClr val="lt1">
              <a:alpha val="62352"/>
            </a:schemeClr>
          </a:solidFill>
          <a:ln>
            <a:noFill/>
          </a:ln>
        </p:spPr>
        <p:txBody>
          <a:bodyPr anchorCtr="0" anchor="t" bIns="45700" lIns="91425" spcFirstLastPara="1" rIns="91425" wrap="square" tIns="45700">
            <a:spAutoFit/>
          </a:bodyPr>
          <a:lstStyle/>
          <a:p>
            <a:pPr indent="0" lvl="0" marL="0" marR="0" rtl="0" algn="l">
              <a:lnSpc>
                <a:spcPct val="164285"/>
              </a:lnSpc>
              <a:spcBef>
                <a:spcPts val="0"/>
              </a:spcBef>
              <a:spcAft>
                <a:spcPts val="0"/>
              </a:spcAft>
              <a:buClr>
                <a:srgbClr val="000000"/>
              </a:buClr>
              <a:buSzPts val="2800"/>
              <a:buFont typeface="Arial"/>
              <a:buNone/>
            </a:pPr>
            <a:r>
              <a:rPr lang="en-US" sz="2800">
                <a:solidFill>
                  <a:schemeClr val="dk1"/>
                </a:solidFill>
              </a:rPr>
              <a:t>The power system specifications are listed above. The system was able to be very efficient and draws less than 10W of power during operation.</a:t>
            </a:r>
            <a:endParaRPr b="0" i="0" sz="1400" u="none" cap="none" strike="noStrike">
              <a:solidFill>
                <a:srgbClr val="000000"/>
              </a:solidFill>
              <a:latin typeface="Arial"/>
              <a:ea typeface="Arial"/>
              <a:cs typeface="Arial"/>
              <a:sym typeface="Arial"/>
            </a:endParaRPr>
          </a:p>
        </p:txBody>
      </p:sp>
      <p:sp>
        <p:nvSpPr>
          <p:cNvPr id="56" name="Google Shape;56;p1"/>
          <p:cNvSpPr txBox="1"/>
          <p:nvPr/>
        </p:nvSpPr>
        <p:spPr>
          <a:xfrm>
            <a:off x="32974234" y="80831"/>
            <a:ext cx="10917000" cy="156990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9600"/>
              <a:buFont typeface="Arial"/>
              <a:buNone/>
            </a:pPr>
            <a:r>
              <a:rPr b="1" i="0" lang="en-US" sz="9600" u="none" cap="none" strike="noStrike">
                <a:solidFill>
                  <a:schemeClr val="dk1"/>
                </a:solidFill>
                <a:latin typeface="Arial"/>
                <a:ea typeface="Arial"/>
                <a:cs typeface="Arial"/>
                <a:sym typeface="Arial"/>
              </a:rPr>
              <a:t>EPS Booth: </a:t>
            </a:r>
            <a:r>
              <a:rPr b="1" lang="en-US" sz="9600">
                <a:solidFill>
                  <a:schemeClr val="dk1"/>
                </a:solidFill>
              </a:rPr>
              <a:t>354</a:t>
            </a:r>
            <a:endParaRPr b="0" i="0" sz="1400" u="none" cap="none" strike="noStrike">
              <a:solidFill>
                <a:srgbClr val="000000"/>
              </a:solidFill>
              <a:latin typeface="Arial"/>
              <a:ea typeface="Arial"/>
              <a:cs typeface="Arial"/>
              <a:sym typeface="Arial"/>
            </a:endParaRPr>
          </a:p>
        </p:txBody>
      </p:sp>
      <p:pic>
        <p:nvPicPr>
          <p:cNvPr id="57" name="Google Shape;57;p1"/>
          <p:cNvPicPr preferRelativeResize="0"/>
          <p:nvPr/>
        </p:nvPicPr>
        <p:blipFill>
          <a:blip r:embed="rId4">
            <a:alphaModFix/>
          </a:blip>
          <a:stretch>
            <a:fillRect/>
          </a:stretch>
        </p:blipFill>
        <p:spPr>
          <a:xfrm>
            <a:off x="23338850" y="7621799"/>
            <a:ext cx="8036400" cy="5905758"/>
          </a:xfrm>
          <a:prstGeom prst="rect">
            <a:avLst/>
          </a:prstGeom>
          <a:noFill/>
          <a:ln>
            <a:noFill/>
          </a:ln>
        </p:spPr>
      </p:pic>
      <p:sp>
        <p:nvSpPr>
          <p:cNvPr id="58" name="Google Shape;58;p1"/>
          <p:cNvSpPr txBox="1"/>
          <p:nvPr/>
        </p:nvSpPr>
        <p:spPr>
          <a:xfrm>
            <a:off x="23564075" y="6766450"/>
            <a:ext cx="8036400" cy="981600"/>
          </a:xfrm>
          <a:prstGeom prst="rect">
            <a:avLst/>
          </a:prstGeom>
          <a:noFill/>
          <a:ln>
            <a:noFill/>
          </a:ln>
        </p:spPr>
        <p:txBody>
          <a:bodyPr anchorCtr="0" anchor="t" bIns="91425" lIns="91425" spcFirstLastPara="1" rIns="91425" wrap="square" tIns="91425">
            <a:noAutofit/>
          </a:bodyPr>
          <a:lstStyle/>
          <a:p>
            <a:pPr indent="0" lvl="0" marL="0" rtl="0" algn="l">
              <a:lnSpc>
                <a:spcPct val="95833"/>
              </a:lnSpc>
              <a:spcBef>
                <a:spcPts val="0"/>
              </a:spcBef>
              <a:spcAft>
                <a:spcPts val="0"/>
              </a:spcAft>
              <a:buClr>
                <a:srgbClr val="000000"/>
              </a:buClr>
              <a:buSzPts val="4800"/>
              <a:buFont typeface="Arial"/>
              <a:buNone/>
            </a:pPr>
            <a:r>
              <a:rPr b="1" lang="en-US" sz="4800" u="sng">
                <a:solidFill>
                  <a:schemeClr val="dk2"/>
                </a:solidFill>
              </a:rPr>
              <a:t>Functional Block Diagram</a:t>
            </a:r>
            <a:endParaRPr/>
          </a:p>
        </p:txBody>
      </p:sp>
      <p:sp>
        <p:nvSpPr>
          <p:cNvPr id="59" name="Google Shape;59;p1"/>
          <p:cNvSpPr txBox="1"/>
          <p:nvPr/>
        </p:nvSpPr>
        <p:spPr>
          <a:xfrm>
            <a:off x="23338850" y="13621025"/>
            <a:ext cx="6554100" cy="60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2800">
                <a:solidFill>
                  <a:schemeClr val="dk1"/>
                </a:solidFill>
              </a:rPr>
              <a:t>Figure 3. Full System block diagram</a:t>
            </a:r>
            <a:endParaRPr i="1" sz="2800">
              <a:solidFill>
                <a:schemeClr val="dk1"/>
              </a:solidFill>
            </a:endParaRPr>
          </a:p>
        </p:txBody>
      </p:sp>
      <p:pic>
        <p:nvPicPr>
          <p:cNvPr id="60" name="Google Shape;60;p1"/>
          <p:cNvPicPr preferRelativeResize="0"/>
          <p:nvPr/>
        </p:nvPicPr>
        <p:blipFill>
          <a:blip r:embed="rId5">
            <a:alphaModFix/>
          </a:blip>
          <a:stretch>
            <a:fillRect/>
          </a:stretch>
        </p:blipFill>
        <p:spPr>
          <a:xfrm>
            <a:off x="3323900" y="26708721"/>
            <a:ext cx="5010796" cy="3814924"/>
          </a:xfrm>
          <a:prstGeom prst="rect">
            <a:avLst/>
          </a:prstGeom>
          <a:noFill/>
          <a:ln>
            <a:noFill/>
          </a:ln>
        </p:spPr>
      </p:pic>
      <p:graphicFrame>
        <p:nvGraphicFramePr>
          <p:cNvPr id="61" name="Google Shape;61;p1"/>
          <p:cNvGraphicFramePr/>
          <p:nvPr/>
        </p:nvGraphicFramePr>
        <p:xfrm>
          <a:off x="11625450" y="17072225"/>
          <a:ext cx="3000000" cy="3000000"/>
        </p:xfrm>
        <a:graphic>
          <a:graphicData uri="http://schemas.openxmlformats.org/drawingml/2006/table">
            <a:tbl>
              <a:tblPr>
                <a:noFill/>
                <a:tableStyleId>{98E4C044-8DCE-429D-B0C6-E99039901D19}</a:tableStyleId>
              </a:tblPr>
              <a:tblGrid>
                <a:gridCol w="3143650"/>
                <a:gridCol w="2237300"/>
                <a:gridCol w="2307125"/>
                <a:gridCol w="2239950"/>
              </a:tblGrid>
              <a:tr h="587875">
                <a:tc>
                  <a:txBody>
                    <a:bodyPr/>
                    <a:lstStyle/>
                    <a:p>
                      <a:pPr indent="0" lvl="0" marL="0" rtl="0" algn="ctr">
                        <a:spcBef>
                          <a:spcPts val="0"/>
                        </a:spcBef>
                        <a:spcAft>
                          <a:spcPts val="0"/>
                        </a:spcAft>
                        <a:buNone/>
                      </a:pPr>
                      <a:r>
                        <a:rPr b="1" lang="en-US" sz="2400">
                          <a:solidFill>
                            <a:srgbClr val="FFFFFF"/>
                          </a:solidFill>
                        </a:rPr>
                        <a:t>Specification</a:t>
                      </a:r>
                      <a:endParaRPr b="1" sz="2400">
                        <a:solidFill>
                          <a:srgbClr val="FFFFFF"/>
                        </a:solidFill>
                      </a:endParaRPr>
                    </a:p>
                  </a:txBody>
                  <a:tcPr marT="91425" marB="91425" marR="91425" marL="91425">
                    <a:solidFill>
                      <a:srgbClr val="85200C"/>
                    </a:solidFill>
                  </a:tcPr>
                </a:tc>
                <a:tc>
                  <a:txBody>
                    <a:bodyPr/>
                    <a:lstStyle/>
                    <a:p>
                      <a:pPr indent="0" lvl="0" marL="0" rtl="0" algn="l">
                        <a:spcBef>
                          <a:spcPts val="0"/>
                        </a:spcBef>
                        <a:spcAft>
                          <a:spcPts val="0"/>
                        </a:spcAft>
                        <a:buNone/>
                      </a:pPr>
                      <a:r>
                        <a:t/>
                      </a:r>
                      <a:endParaRPr b="1" sz="2400">
                        <a:solidFill>
                          <a:srgbClr val="FFFFFF"/>
                        </a:solidFill>
                      </a:endParaRPr>
                    </a:p>
                  </a:txBody>
                  <a:tcPr marT="91425" marB="91425" marR="91425" marL="91425">
                    <a:solidFill>
                      <a:srgbClr val="85200C"/>
                    </a:solidFill>
                  </a:tcPr>
                </a:tc>
                <a:tc>
                  <a:txBody>
                    <a:bodyPr/>
                    <a:lstStyle/>
                    <a:p>
                      <a:pPr indent="0" lvl="0" marL="0" rtl="0" algn="ctr">
                        <a:spcBef>
                          <a:spcPts val="0"/>
                        </a:spcBef>
                        <a:spcAft>
                          <a:spcPts val="0"/>
                        </a:spcAft>
                        <a:buNone/>
                      </a:pPr>
                      <a:r>
                        <a:t/>
                      </a:r>
                      <a:endParaRPr b="1" sz="2400">
                        <a:solidFill>
                          <a:srgbClr val="FFFFFF"/>
                        </a:solidFill>
                      </a:endParaRPr>
                    </a:p>
                  </a:txBody>
                  <a:tcPr marT="91425" marB="91425" marR="91425" marL="91425">
                    <a:solidFill>
                      <a:srgbClr val="85200C"/>
                    </a:solidFill>
                  </a:tcPr>
                </a:tc>
                <a:tc>
                  <a:txBody>
                    <a:bodyPr/>
                    <a:lstStyle/>
                    <a:p>
                      <a:pPr indent="0" lvl="0" marL="0" rtl="0" algn="ctr">
                        <a:spcBef>
                          <a:spcPts val="0"/>
                        </a:spcBef>
                        <a:spcAft>
                          <a:spcPts val="0"/>
                        </a:spcAft>
                        <a:buNone/>
                      </a:pPr>
                      <a:r>
                        <a:t/>
                      </a:r>
                      <a:endParaRPr b="1" sz="2400">
                        <a:solidFill>
                          <a:srgbClr val="FFFFFF"/>
                        </a:solidFill>
                      </a:endParaRPr>
                    </a:p>
                  </a:txBody>
                  <a:tcPr marT="91425" marB="91425" marR="91425" marL="91425">
                    <a:solidFill>
                      <a:srgbClr val="85200C"/>
                    </a:solidFill>
                  </a:tcPr>
                </a:tc>
              </a:tr>
              <a:tr h="985125">
                <a:tc>
                  <a:txBody>
                    <a:bodyPr/>
                    <a:lstStyle/>
                    <a:p>
                      <a:pPr indent="0" lvl="0" marL="0" rtl="0" algn="ctr">
                        <a:spcBef>
                          <a:spcPts val="0"/>
                        </a:spcBef>
                        <a:spcAft>
                          <a:spcPts val="0"/>
                        </a:spcAft>
                        <a:buNone/>
                      </a:pPr>
                      <a:r>
                        <a:rPr lang="en-US" sz="2400"/>
                        <a:t>Processing Speed</a:t>
                      </a:r>
                      <a:endParaRPr sz="2400"/>
                    </a:p>
                  </a:txBody>
                  <a:tcPr marT="91425" marB="91425" marR="91425" marL="91425">
                    <a:solidFill>
                      <a:srgbClr val="CCCCCC"/>
                    </a:solidFill>
                  </a:tcPr>
                </a:tc>
                <a:tc>
                  <a:txBody>
                    <a:bodyPr/>
                    <a:lstStyle/>
                    <a:p>
                      <a:pPr indent="0" lvl="0" marL="0" rtl="0" algn="ctr">
                        <a:spcBef>
                          <a:spcPts val="0"/>
                        </a:spcBef>
                        <a:spcAft>
                          <a:spcPts val="0"/>
                        </a:spcAft>
                        <a:buNone/>
                      </a:pPr>
                      <a:r>
                        <a:rPr lang="en-US" sz="2400"/>
                        <a:t>20 FPS</a:t>
                      </a:r>
                      <a:endParaRPr sz="2400"/>
                    </a:p>
                  </a:txBody>
                  <a:tcPr marT="91425" marB="91425" marR="91425" marL="91425"/>
                </a:tc>
                <a:tc>
                  <a:txBody>
                    <a:bodyPr/>
                    <a:lstStyle/>
                    <a:p>
                      <a:pPr indent="0" lvl="0" marL="0" rtl="0" algn="ctr">
                        <a:spcBef>
                          <a:spcPts val="0"/>
                        </a:spcBef>
                        <a:spcAft>
                          <a:spcPts val="0"/>
                        </a:spcAft>
                        <a:buNone/>
                      </a:pPr>
                      <a:r>
                        <a:rPr lang="en-US" sz="2400"/>
                        <a:t>50 Images</a:t>
                      </a:r>
                      <a:endParaRPr sz="2400"/>
                    </a:p>
                  </a:txBody>
                  <a:tcPr marT="91425" marB="91425" marR="91425" marL="91425"/>
                </a:tc>
                <a:tc>
                  <a:txBody>
                    <a:bodyPr/>
                    <a:lstStyle/>
                    <a:p>
                      <a:pPr indent="0" lvl="0" marL="0" rtl="0" algn="ctr">
                        <a:spcBef>
                          <a:spcPts val="0"/>
                        </a:spcBef>
                        <a:spcAft>
                          <a:spcPts val="0"/>
                        </a:spcAft>
                        <a:buNone/>
                      </a:pPr>
                      <a:r>
                        <a:rPr lang="en-US" sz="2400"/>
                        <a:t>2.5-3.5 Seconds</a:t>
                      </a:r>
                      <a:endParaRPr sz="2400"/>
                    </a:p>
                  </a:txBody>
                  <a:tcPr marT="91425" marB="91425" marR="91425" marL="91425"/>
                </a:tc>
              </a:tr>
              <a:tr h="985125">
                <a:tc>
                  <a:txBody>
                    <a:bodyPr/>
                    <a:lstStyle/>
                    <a:p>
                      <a:pPr indent="0" lvl="0" marL="0" rtl="0" algn="ctr">
                        <a:spcBef>
                          <a:spcPts val="0"/>
                        </a:spcBef>
                        <a:spcAft>
                          <a:spcPts val="0"/>
                        </a:spcAft>
                        <a:buNone/>
                      </a:pPr>
                      <a:r>
                        <a:rPr lang="en-US" sz="2400"/>
                        <a:t>Detection Accuracy </a:t>
                      </a:r>
                      <a:endParaRPr sz="2400"/>
                    </a:p>
                  </a:txBody>
                  <a:tcPr marT="91425" marB="91425" marR="91425" marL="91425">
                    <a:solidFill>
                      <a:srgbClr val="CCCCCC"/>
                    </a:solidFill>
                  </a:tcPr>
                </a:tc>
                <a:tc>
                  <a:txBody>
                    <a:bodyPr/>
                    <a:lstStyle/>
                    <a:p>
                      <a:pPr indent="0" lvl="0" marL="0" rtl="0" algn="ctr">
                        <a:spcBef>
                          <a:spcPts val="0"/>
                        </a:spcBef>
                        <a:spcAft>
                          <a:spcPts val="0"/>
                        </a:spcAft>
                        <a:buNone/>
                      </a:pPr>
                      <a:r>
                        <a:rPr lang="en-US" sz="2400"/>
                        <a:t>Flies: 20-20 (100%)</a:t>
                      </a:r>
                      <a:endParaRPr sz="2400"/>
                    </a:p>
                  </a:txBody>
                  <a:tcPr marT="91425" marB="91425" marR="91425" marL="91425"/>
                </a:tc>
                <a:tc>
                  <a:txBody>
                    <a:bodyPr/>
                    <a:lstStyle/>
                    <a:p>
                      <a:pPr indent="0" lvl="0" marL="0" rtl="0" algn="ctr">
                        <a:spcBef>
                          <a:spcPts val="0"/>
                        </a:spcBef>
                        <a:spcAft>
                          <a:spcPts val="0"/>
                        </a:spcAft>
                        <a:buNone/>
                      </a:pPr>
                      <a:r>
                        <a:rPr lang="en-US" sz="2400"/>
                        <a:t>Lizards: 16-20 (80%)</a:t>
                      </a:r>
                      <a:endParaRPr sz="2400"/>
                    </a:p>
                  </a:txBody>
                  <a:tcPr marT="91425" marB="91425" marR="91425" marL="91425"/>
                </a:tc>
                <a:tc>
                  <a:txBody>
                    <a:bodyPr/>
                    <a:lstStyle/>
                    <a:p>
                      <a:pPr indent="0" lvl="0" marL="0" rtl="0" algn="ctr">
                        <a:spcBef>
                          <a:spcPts val="0"/>
                        </a:spcBef>
                        <a:spcAft>
                          <a:spcPts val="0"/>
                        </a:spcAft>
                        <a:buNone/>
                      </a:pPr>
                      <a:r>
                        <a:rPr lang="en-US" sz="2400"/>
                        <a:t>Rats: 19-20 (95%)</a:t>
                      </a:r>
                      <a:endParaRPr sz="2400"/>
                    </a:p>
                  </a:txBody>
                  <a:tcPr marT="91425" marB="91425" marR="91425" marL="91425"/>
                </a:tc>
              </a:tr>
              <a:tr h="1382325">
                <a:tc>
                  <a:txBody>
                    <a:bodyPr/>
                    <a:lstStyle/>
                    <a:p>
                      <a:pPr indent="0" lvl="0" marL="0" rtl="0" algn="ctr">
                        <a:spcBef>
                          <a:spcPts val="0"/>
                        </a:spcBef>
                        <a:spcAft>
                          <a:spcPts val="0"/>
                        </a:spcAft>
                        <a:buNone/>
                      </a:pPr>
                      <a:r>
                        <a:rPr lang="en-US" sz="2400"/>
                        <a:t>Minimum-Maximum Distance of Classification</a:t>
                      </a:r>
                      <a:endParaRPr sz="2400"/>
                    </a:p>
                  </a:txBody>
                  <a:tcPr marT="91425" marB="91425" marR="91425" marL="91425">
                    <a:lnB cap="flat" cmpd="sng" w="9525">
                      <a:solidFill>
                        <a:srgbClr val="9E9E9E"/>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US" sz="2400"/>
                        <a:t>Flies: </a:t>
                      </a:r>
                      <a:endParaRPr sz="2400"/>
                    </a:p>
                    <a:p>
                      <a:pPr indent="0" lvl="0" marL="0" rtl="0" algn="l">
                        <a:spcBef>
                          <a:spcPts val="0"/>
                        </a:spcBef>
                        <a:spcAft>
                          <a:spcPts val="0"/>
                        </a:spcAft>
                        <a:buNone/>
                      </a:pPr>
                      <a:r>
                        <a:rPr lang="en-US" sz="2400"/>
                        <a:t>min 3in  </a:t>
                      </a:r>
                      <a:endParaRPr sz="2400"/>
                    </a:p>
                    <a:p>
                      <a:pPr indent="0" lvl="0" marL="0" rtl="0" algn="l">
                        <a:spcBef>
                          <a:spcPts val="0"/>
                        </a:spcBef>
                        <a:spcAft>
                          <a:spcPts val="0"/>
                        </a:spcAft>
                        <a:buNone/>
                      </a:pPr>
                      <a:r>
                        <a:rPr lang="en-US" sz="2400"/>
                        <a:t>max 2ft</a:t>
                      </a:r>
                      <a:endParaRPr sz="2400"/>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sz="2400"/>
                        <a:t>Lizards:</a:t>
                      </a:r>
                      <a:endParaRPr sz="2400"/>
                    </a:p>
                    <a:p>
                      <a:pPr indent="0" lvl="0" marL="0" rtl="0" algn="l">
                        <a:spcBef>
                          <a:spcPts val="0"/>
                        </a:spcBef>
                        <a:spcAft>
                          <a:spcPts val="0"/>
                        </a:spcAft>
                        <a:buNone/>
                      </a:pPr>
                      <a:r>
                        <a:rPr lang="en-US" sz="2400"/>
                        <a:t>min 4in </a:t>
                      </a:r>
                      <a:endParaRPr sz="2400"/>
                    </a:p>
                    <a:p>
                      <a:pPr indent="0" lvl="0" marL="0" rtl="0" algn="l">
                        <a:spcBef>
                          <a:spcPts val="0"/>
                        </a:spcBef>
                        <a:spcAft>
                          <a:spcPts val="0"/>
                        </a:spcAft>
                        <a:buNone/>
                      </a:pPr>
                      <a:r>
                        <a:rPr lang="en-US" sz="2400"/>
                        <a:t>max 3.5ft</a:t>
                      </a:r>
                      <a:endParaRPr sz="2400"/>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sz="2400"/>
                        <a:t>Rats:</a:t>
                      </a:r>
                      <a:endParaRPr sz="2400"/>
                    </a:p>
                    <a:p>
                      <a:pPr indent="0" lvl="0" marL="0" rtl="0" algn="l">
                        <a:spcBef>
                          <a:spcPts val="0"/>
                        </a:spcBef>
                        <a:spcAft>
                          <a:spcPts val="0"/>
                        </a:spcAft>
                        <a:buNone/>
                      </a:pPr>
                      <a:r>
                        <a:rPr lang="en-US" sz="2400"/>
                        <a:t>min 4in  </a:t>
                      </a:r>
                      <a:endParaRPr sz="2400"/>
                    </a:p>
                    <a:p>
                      <a:pPr indent="0" lvl="0" marL="0" rtl="0" algn="l">
                        <a:spcBef>
                          <a:spcPts val="0"/>
                        </a:spcBef>
                        <a:spcAft>
                          <a:spcPts val="0"/>
                        </a:spcAft>
                        <a:buNone/>
                      </a:pPr>
                      <a:r>
                        <a:rPr lang="en-US" sz="2400"/>
                        <a:t>max 4ft</a:t>
                      </a:r>
                      <a:endParaRPr sz="2400"/>
                    </a:p>
                  </a:txBody>
                  <a:tcPr marT="91425" marB="91425" marR="91425" marL="91425">
                    <a:lnB cap="flat" cmpd="sng" w="9525">
                      <a:solidFill>
                        <a:srgbClr val="9E9E9E"/>
                      </a:solidFill>
                      <a:prstDash val="solid"/>
                      <a:round/>
                      <a:headEnd len="sm" w="sm" type="none"/>
                      <a:tailEnd len="sm" w="sm" type="none"/>
                    </a:lnB>
                  </a:tcPr>
                </a:tc>
              </a:tr>
            </a:tbl>
          </a:graphicData>
        </a:graphic>
      </p:graphicFrame>
      <p:pic>
        <p:nvPicPr>
          <p:cNvPr id="62" name="Google Shape;62;p1"/>
          <p:cNvPicPr preferRelativeResize="0"/>
          <p:nvPr/>
        </p:nvPicPr>
        <p:blipFill rotWithShape="1">
          <a:blip r:embed="rId6">
            <a:alphaModFix/>
          </a:blip>
          <a:srcRect b="11430" l="0" r="2884" t="5561"/>
          <a:stretch/>
        </p:blipFill>
        <p:spPr>
          <a:xfrm>
            <a:off x="12394950" y="22179150"/>
            <a:ext cx="4866126" cy="2662125"/>
          </a:xfrm>
          <a:prstGeom prst="rect">
            <a:avLst/>
          </a:prstGeom>
          <a:noFill/>
          <a:ln>
            <a:noFill/>
          </a:ln>
        </p:spPr>
      </p:pic>
      <p:sp>
        <p:nvSpPr>
          <p:cNvPr id="63" name="Google Shape;63;p1"/>
          <p:cNvSpPr txBox="1"/>
          <p:nvPr/>
        </p:nvSpPr>
        <p:spPr>
          <a:xfrm>
            <a:off x="17913675" y="22617413"/>
            <a:ext cx="3492300" cy="178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rgbClr val="6AA84F"/>
                </a:solidFill>
              </a:rPr>
              <a:t>I</a:t>
            </a:r>
            <a:r>
              <a:rPr lang="en-US" sz="2600">
                <a:solidFill>
                  <a:srgbClr val="6AA84F"/>
                </a:solidFill>
              </a:rPr>
              <a:t>nput</a:t>
            </a:r>
            <a:r>
              <a:rPr lang="en-US" sz="2600"/>
              <a:t>: 40KHz at ~1Vpk-pk </a:t>
            </a:r>
            <a:endParaRPr sz="2600"/>
          </a:p>
          <a:p>
            <a:pPr indent="0" lvl="0" marL="0" rtl="0" algn="l">
              <a:spcBef>
                <a:spcPts val="0"/>
              </a:spcBef>
              <a:spcAft>
                <a:spcPts val="0"/>
              </a:spcAft>
              <a:buNone/>
            </a:pPr>
            <a:r>
              <a:rPr lang="en-US" sz="2600">
                <a:solidFill>
                  <a:srgbClr val="F1C232"/>
                </a:solidFill>
              </a:rPr>
              <a:t>Output</a:t>
            </a:r>
            <a:r>
              <a:rPr lang="en-US" sz="2600"/>
              <a:t>: 40KHz at ~9Vpk-pk</a:t>
            </a:r>
            <a:endParaRPr sz="2600"/>
          </a:p>
        </p:txBody>
      </p:sp>
      <p:graphicFrame>
        <p:nvGraphicFramePr>
          <p:cNvPr id="64" name="Google Shape;64;p1"/>
          <p:cNvGraphicFramePr/>
          <p:nvPr/>
        </p:nvGraphicFramePr>
        <p:xfrm>
          <a:off x="12712450" y="26517600"/>
          <a:ext cx="3000000" cy="3000000"/>
        </p:xfrm>
        <a:graphic>
          <a:graphicData uri="http://schemas.openxmlformats.org/drawingml/2006/table">
            <a:tbl>
              <a:tblPr>
                <a:noFill/>
                <a:tableStyleId>{98E4C044-8DCE-429D-B0C6-E99039901D19}</a:tableStyleId>
              </a:tblPr>
              <a:tblGrid>
                <a:gridCol w="2590350"/>
                <a:gridCol w="2590350"/>
                <a:gridCol w="2590350"/>
              </a:tblGrid>
              <a:tr h="748350">
                <a:tc>
                  <a:txBody>
                    <a:bodyPr/>
                    <a:lstStyle/>
                    <a:p>
                      <a:pPr indent="0" lvl="0" marL="0" rtl="0" algn="ctr">
                        <a:spcBef>
                          <a:spcPts val="0"/>
                        </a:spcBef>
                        <a:spcAft>
                          <a:spcPts val="0"/>
                        </a:spcAft>
                        <a:buNone/>
                      </a:pPr>
                      <a:r>
                        <a:rPr lang="en-US" sz="2800">
                          <a:solidFill>
                            <a:srgbClr val="FFFFFF"/>
                          </a:solidFill>
                        </a:rPr>
                        <a:t>Specification</a:t>
                      </a:r>
                      <a:endParaRPr sz="2800">
                        <a:solidFill>
                          <a:srgbClr val="FFFFFF"/>
                        </a:solidFill>
                      </a:endParaRPr>
                    </a:p>
                  </a:txBody>
                  <a:tcPr marT="91425" marB="91425" marR="91425" marL="91425">
                    <a:solidFill>
                      <a:srgbClr val="85200C"/>
                    </a:solidFill>
                  </a:tcPr>
                </a:tc>
                <a:tc>
                  <a:txBody>
                    <a:bodyPr/>
                    <a:lstStyle/>
                    <a:p>
                      <a:pPr indent="0" lvl="0" marL="0" rtl="0" algn="ctr">
                        <a:spcBef>
                          <a:spcPts val="0"/>
                        </a:spcBef>
                        <a:spcAft>
                          <a:spcPts val="0"/>
                        </a:spcAft>
                        <a:buNone/>
                      </a:pPr>
                      <a:r>
                        <a:rPr lang="en-US" sz="2800">
                          <a:solidFill>
                            <a:srgbClr val="FFFFFF"/>
                          </a:solidFill>
                        </a:rPr>
                        <a:t>Expected</a:t>
                      </a:r>
                      <a:endParaRPr sz="2800">
                        <a:solidFill>
                          <a:srgbClr val="FFFFFF"/>
                        </a:solidFill>
                      </a:endParaRPr>
                    </a:p>
                  </a:txBody>
                  <a:tcPr marT="91425" marB="91425" marR="91425" marL="91425">
                    <a:solidFill>
                      <a:srgbClr val="85200C"/>
                    </a:solidFill>
                  </a:tcPr>
                </a:tc>
                <a:tc>
                  <a:txBody>
                    <a:bodyPr/>
                    <a:lstStyle/>
                    <a:p>
                      <a:pPr indent="0" lvl="0" marL="0" rtl="0" algn="ctr">
                        <a:spcBef>
                          <a:spcPts val="0"/>
                        </a:spcBef>
                        <a:spcAft>
                          <a:spcPts val="0"/>
                        </a:spcAft>
                        <a:buNone/>
                      </a:pPr>
                      <a:r>
                        <a:rPr lang="en-US" sz="2800">
                          <a:solidFill>
                            <a:srgbClr val="FFFFFF"/>
                          </a:solidFill>
                        </a:rPr>
                        <a:t>Tested</a:t>
                      </a:r>
                      <a:endParaRPr sz="2800">
                        <a:solidFill>
                          <a:srgbClr val="FFFFFF"/>
                        </a:solidFill>
                      </a:endParaRPr>
                    </a:p>
                  </a:txBody>
                  <a:tcPr marT="91425" marB="91425" marR="91425" marL="91425">
                    <a:solidFill>
                      <a:srgbClr val="85200C"/>
                    </a:solidFill>
                  </a:tcPr>
                </a:tc>
              </a:tr>
              <a:tr h="927675">
                <a:tc>
                  <a:txBody>
                    <a:bodyPr/>
                    <a:lstStyle/>
                    <a:p>
                      <a:pPr indent="0" lvl="0" marL="0" rtl="0" algn="ctr">
                        <a:spcBef>
                          <a:spcPts val="0"/>
                        </a:spcBef>
                        <a:spcAft>
                          <a:spcPts val="0"/>
                        </a:spcAft>
                        <a:buNone/>
                      </a:pPr>
                      <a:r>
                        <a:rPr lang="en-US" sz="2800"/>
                        <a:t>Range</a:t>
                      </a:r>
                      <a:endParaRPr sz="2800"/>
                    </a:p>
                  </a:txBody>
                  <a:tcPr marT="91425" marB="91425" marR="91425" marL="91425">
                    <a:solidFill>
                      <a:srgbClr val="CCCCCC"/>
                    </a:solidFill>
                  </a:tcPr>
                </a:tc>
                <a:tc>
                  <a:txBody>
                    <a:bodyPr/>
                    <a:lstStyle/>
                    <a:p>
                      <a:pPr indent="0" lvl="0" marL="0" rtl="0" algn="ctr">
                        <a:spcBef>
                          <a:spcPts val="0"/>
                        </a:spcBef>
                        <a:spcAft>
                          <a:spcPts val="0"/>
                        </a:spcAft>
                        <a:buNone/>
                      </a:pPr>
                      <a:r>
                        <a:rPr lang="en-US" sz="2800"/>
                        <a:t>2 feet</a:t>
                      </a:r>
                      <a:endParaRPr sz="2800"/>
                    </a:p>
                  </a:txBody>
                  <a:tcPr marT="91425" marB="91425" marR="91425" marL="91425"/>
                </a:tc>
                <a:tc>
                  <a:txBody>
                    <a:bodyPr/>
                    <a:lstStyle/>
                    <a:p>
                      <a:pPr indent="0" lvl="0" marL="0" rtl="0" algn="ctr">
                        <a:spcBef>
                          <a:spcPts val="0"/>
                        </a:spcBef>
                        <a:spcAft>
                          <a:spcPts val="0"/>
                        </a:spcAft>
                        <a:buNone/>
                      </a:pPr>
                      <a:r>
                        <a:rPr lang="en-US" sz="2800"/>
                        <a:t>1 feet</a:t>
                      </a:r>
                      <a:endParaRPr sz="2800"/>
                    </a:p>
                  </a:txBody>
                  <a:tcPr marT="91425" marB="91425" marR="91425" marL="91425"/>
                </a:tc>
              </a:tr>
              <a:tr h="964600">
                <a:tc>
                  <a:txBody>
                    <a:bodyPr/>
                    <a:lstStyle/>
                    <a:p>
                      <a:pPr indent="0" lvl="0" marL="0" rtl="0" algn="ctr">
                        <a:spcBef>
                          <a:spcPts val="0"/>
                        </a:spcBef>
                        <a:spcAft>
                          <a:spcPts val="0"/>
                        </a:spcAft>
                        <a:buNone/>
                      </a:pPr>
                      <a:r>
                        <a:rPr lang="en-US" sz="2800"/>
                        <a:t>Gain</a:t>
                      </a:r>
                      <a:endParaRPr sz="2800"/>
                    </a:p>
                  </a:txBody>
                  <a:tcPr marT="91425" marB="91425" marR="91425" marL="91425">
                    <a:solidFill>
                      <a:srgbClr val="CCCCCC"/>
                    </a:solidFill>
                  </a:tcPr>
                </a:tc>
                <a:tc>
                  <a:txBody>
                    <a:bodyPr/>
                    <a:lstStyle/>
                    <a:p>
                      <a:pPr indent="0" lvl="0" marL="0" rtl="0" algn="ctr">
                        <a:spcBef>
                          <a:spcPts val="0"/>
                        </a:spcBef>
                        <a:spcAft>
                          <a:spcPts val="0"/>
                        </a:spcAft>
                        <a:buNone/>
                      </a:pPr>
                      <a:r>
                        <a:rPr lang="en-US" sz="2800"/>
                        <a:t>7V/V(~17dB)</a:t>
                      </a:r>
                      <a:endParaRPr sz="2800"/>
                    </a:p>
                  </a:txBody>
                  <a:tcPr marT="91425" marB="91425" marR="91425" marL="91425"/>
                </a:tc>
                <a:tc>
                  <a:txBody>
                    <a:bodyPr/>
                    <a:lstStyle/>
                    <a:p>
                      <a:pPr indent="0" lvl="0" marL="0" rtl="0" algn="ctr">
                        <a:spcBef>
                          <a:spcPts val="0"/>
                        </a:spcBef>
                        <a:spcAft>
                          <a:spcPts val="0"/>
                        </a:spcAft>
                        <a:buNone/>
                      </a:pPr>
                      <a:r>
                        <a:rPr lang="en-US" sz="2800"/>
                        <a:t>9V/V(~19dB)</a:t>
                      </a:r>
                      <a:endParaRPr sz="2800"/>
                    </a:p>
                  </a:txBody>
                  <a:tcPr marT="91425" marB="91425" marR="91425" marL="91425"/>
                </a:tc>
              </a:tr>
              <a:tr h="964600">
                <a:tc>
                  <a:txBody>
                    <a:bodyPr/>
                    <a:lstStyle/>
                    <a:p>
                      <a:pPr indent="0" lvl="0" marL="0" rtl="0" algn="ctr">
                        <a:spcBef>
                          <a:spcPts val="0"/>
                        </a:spcBef>
                        <a:spcAft>
                          <a:spcPts val="0"/>
                        </a:spcAft>
                        <a:buNone/>
                      </a:pPr>
                      <a:r>
                        <a:rPr lang="en-US" sz="2800"/>
                        <a:t>SPL</a:t>
                      </a:r>
                      <a:endParaRPr sz="2800"/>
                    </a:p>
                  </a:txBody>
                  <a:tcPr marT="91425" marB="91425" marR="91425" marL="91425">
                    <a:solidFill>
                      <a:srgbClr val="CCCCCC"/>
                    </a:solidFill>
                  </a:tcPr>
                </a:tc>
                <a:tc>
                  <a:txBody>
                    <a:bodyPr/>
                    <a:lstStyle/>
                    <a:p>
                      <a:pPr indent="0" lvl="0" marL="0" rtl="0" algn="ctr">
                        <a:spcBef>
                          <a:spcPts val="0"/>
                        </a:spcBef>
                        <a:spcAft>
                          <a:spcPts val="0"/>
                        </a:spcAft>
                        <a:buNone/>
                      </a:pPr>
                      <a:r>
                        <a:rPr lang="en-US" sz="2800"/>
                        <a:t>85dB at 30cm</a:t>
                      </a:r>
                      <a:endParaRPr sz="2800"/>
                    </a:p>
                  </a:txBody>
                  <a:tcPr marT="91425" marB="91425" marR="91425" marL="91425"/>
                </a:tc>
                <a:tc>
                  <a:txBody>
                    <a:bodyPr/>
                    <a:lstStyle/>
                    <a:p>
                      <a:pPr indent="0" lvl="0" marL="0" rtl="0" algn="ctr">
                        <a:spcBef>
                          <a:spcPts val="0"/>
                        </a:spcBef>
                        <a:spcAft>
                          <a:spcPts val="0"/>
                        </a:spcAft>
                        <a:buNone/>
                      </a:pPr>
                      <a:r>
                        <a:rPr lang="en-US" sz="2800"/>
                        <a:t>-</a:t>
                      </a:r>
                      <a:endParaRPr sz="2800"/>
                    </a:p>
                  </a:txBody>
                  <a:tcPr marT="91425" marB="91425" marR="91425" marL="91425"/>
                </a:tc>
              </a:tr>
            </a:tbl>
          </a:graphicData>
        </a:graphic>
      </p:graphicFrame>
      <p:pic>
        <p:nvPicPr>
          <p:cNvPr id="65" name="Google Shape;65;p1"/>
          <p:cNvPicPr preferRelativeResize="0"/>
          <p:nvPr/>
        </p:nvPicPr>
        <p:blipFill rotWithShape="1">
          <a:blip r:embed="rId7">
            <a:alphaModFix/>
          </a:blip>
          <a:srcRect b="37787" l="0" r="0" t="14026"/>
          <a:stretch/>
        </p:blipFill>
        <p:spPr>
          <a:xfrm>
            <a:off x="27443650" y="21625213"/>
            <a:ext cx="4389073" cy="2325514"/>
          </a:xfrm>
          <a:prstGeom prst="rect">
            <a:avLst/>
          </a:prstGeom>
          <a:noFill/>
          <a:ln>
            <a:noFill/>
          </a:ln>
        </p:spPr>
      </p:pic>
      <p:pic>
        <p:nvPicPr>
          <p:cNvPr id="66" name="Google Shape;66;p1"/>
          <p:cNvPicPr preferRelativeResize="0"/>
          <p:nvPr/>
        </p:nvPicPr>
        <p:blipFill rotWithShape="1">
          <a:blip r:embed="rId8">
            <a:alphaModFix/>
          </a:blip>
          <a:srcRect b="46221" l="1633" r="4505" t="15379"/>
          <a:stretch/>
        </p:blipFill>
        <p:spPr>
          <a:xfrm>
            <a:off x="27443650" y="27980620"/>
            <a:ext cx="4389077" cy="2543026"/>
          </a:xfrm>
          <a:prstGeom prst="rect">
            <a:avLst/>
          </a:prstGeom>
          <a:noFill/>
          <a:ln>
            <a:noFill/>
          </a:ln>
        </p:spPr>
      </p:pic>
      <p:pic>
        <p:nvPicPr>
          <p:cNvPr id="67" name="Google Shape;67;p1"/>
          <p:cNvPicPr preferRelativeResize="0"/>
          <p:nvPr/>
        </p:nvPicPr>
        <p:blipFill rotWithShape="1">
          <a:blip r:embed="rId9">
            <a:alphaModFix/>
          </a:blip>
          <a:srcRect b="35523" l="0" r="3864" t="19651"/>
          <a:stretch/>
        </p:blipFill>
        <p:spPr>
          <a:xfrm>
            <a:off x="27443650" y="24755355"/>
            <a:ext cx="4389077" cy="2366093"/>
          </a:xfrm>
          <a:prstGeom prst="rect">
            <a:avLst/>
          </a:prstGeom>
          <a:noFill/>
          <a:ln>
            <a:noFill/>
          </a:ln>
        </p:spPr>
      </p:pic>
      <p:pic>
        <p:nvPicPr>
          <p:cNvPr id="68" name="Google Shape;68;p1"/>
          <p:cNvPicPr preferRelativeResize="0"/>
          <p:nvPr/>
        </p:nvPicPr>
        <p:blipFill rotWithShape="1">
          <a:blip r:embed="rId10">
            <a:alphaModFix/>
          </a:blip>
          <a:srcRect b="0" l="5240" r="0" t="0"/>
          <a:stretch/>
        </p:blipFill>
        <p:spPr>
          <a:xfrm>
            <a:off x="23494125" y="28039400"/>
            <a:ext cx="2808051" cy="2425474"/>
          </a:xfrm>
          <a:prstGeom prst="rect">
            <a:avLst/>
          </a:prstGeom>
          <a:noFill/>
          <a:ln>
            <a:noFill/>
          </a:ln>
        </p:spPr>
      </p:pic>
      <p:pic>
        <p:nvPicPr>
          <p:cNvPr id="69" name="Google Shape;69;p1"/>
          <p:cNvPicPr preferRelativeResize="0"/>
          <p:nvPr/>
        </p:nvPicPr>
        <p:blipFill rotWithShape="1">
          <a:blip r:embed="rId11">
            <a:alphaModFix/>
          </a:blip>
          <a:srcRect b="0" l="5074" r="1641" t="0"/>
          <a:stretch/>
        </p:blipFill>
        <p:spPr>
          <a:xfrm>
            <a:off x="23581900" y="21625225"/>
            <a:ext cx="2619375" cy="2325499"/>
          </a:xfrm>
          <a:prstGeom prst="rect">
            <a:avLst/>
          </a:prstGeom>
          <a:noFill/>
          <a:ln>
            <a:noFill/>
          </a:ln>
        </p:spPr>
      </p:pic>
      <p:pic>
        <p:nvPicPr>
          <p:cNvPr id="70" name="Google Shape;70;p1"/>
          <p:cNvPicPr preferRelativeResize="0"/>
          <p:nvPr/>
        </p:nvPicPr>
        <p:blipFill>
          <a:blip r:embed="rId12">
            <a:alphaModFix/>
          </a:blip>
          <a:stretch>
            <a:fillRect/>
          </a:stretch>
        </p:blipFill>
        <p:spPr>
          <a:xfrm>
            <a:off x="23581901" y="24825501"/>
            <a:ext cx="2619375" cy="2339112"/>
          </a:xfrm>
          <a:prstGeom prst="rect">
            <a:avLst/>
          </a:prstGeom>
          <a:noFill/>
          <a:ln>
            <a:noFill/>
          </a:ln>
        </p:spPr>
      </p:pic>
      <p:graphicFrame>
        <p:nvGraphicFramePr>
          <p:cNvPr id="71" name="Google Shape;71;p1"/>
          <p:cNvGraphicFramePr/>
          <p:nvPr/>
        </p:nvGraphicFramePr>
        <p:xfrm>
          <a:off x="33028825" y="7621800"/>
          <a:ext cx="3000000" cy="3000000"/>
        </p:xfrm>
        <a:graphic>
          <a:graphicData uri="http://schemas.openxmlformats.org/drawingml/2006/table">
            <a:tbl>
              <a:tblPr>
                <a:noFill/>
                <a:tableStyleId>{98E4C044-8DCE-429D-B0C6-E99039901D19}</a:tableStyleId>
              </a:tblPr>
              <a:tblGrid>
                <a:gridCol w="3002550"/>
                <a:gridCol w="2136900"/>
                <a:gridCol w="2203575"/>
                <a:gridCol w="2139400"/>
              </a:tblGrid>
              <a:tr h="684750">
                <a:tc>
                  <a:txBody>
                    <a:bodyPr/>
                    <a:lstStyle/>
                    <a:p>
                      <a:pPr indent="0" lvl="0" marL="0" rtl="0" algn="ctr">
                        <a:spcBef>
                          <a:spcPts val="0"/>
                        </a:spcBef>
                        <a:spcAft>
                          <a:spcPts val="0"/>
                        </a:spcAft>
                        <a:buNone/>
                      </a:pPr>
                      <a:r>
                        <a:rPr b="1" lang="en-US" sz="2200">
                          <a:solidFill>
                            <a:srgbClr val="FFFFFF"/>
                          </a:solidFill>
                        </a:rPr>
                        <a:t>Specification</a:t>
                      </a:r>
                      <a:endParaRPr b="1" sz="2200">
                        <a:solidFill>
                          <a:srgbClr val="FFFFFF"/>
                        </a:solidFill>
                      </a:endParaRPr>
                    </a:p>
                  </a:txBody>
                  <a:tcPr marT="91425" marB="91425" marR="91425" marL="91425">
                    <a:solidFill>
                      <a:srgbClr val="85200C"/>
                    </a:solidFill>
                  </a:tcPr>
                </a:tc>
                <a:tc>
                  <a:txBody>
                    <a:bodyPr/>
                    <a:lstStyle/>
                    <a:p>
                      <a:pPr indent="0" lvl="0" marL="0" rtl="0" algn="ctr">
                        <a:spcBef>
                          <a:spcPts val="0"/>
                        </a:spcBef>
                        <a:spcAft>
                          <a:spcPts val="0"/>
                        </a:spcAft>
                        <a:buNone/>
                      </a:pPr>
                      <a:r>
                        <a:rPr b="1" lang="en-US" sz="2200">
                          <a:solidFill>
                            <a:srgbClr val="FFFFFF"/>
                          </a:solidFill>
                        </a:rPr>
                        <a:t>Min</a:t>
                      </a:r>
                      <a:endParaRPr b="1" sz="2200">
                        <a:solidFill>
                          <a:srgbClr val="FFFFFF"/>
                        </a:solidFill>
                      </a:endParaRPr>
                    </a:p>
                  </a:txBody>
                  <a:tcPr marT="91425" marB="91425" marR="91425" marL="91425">
                    <a:solidFill>
                      <a:srgbClr val="85200C"/>
                    </a:solidFill>
                  </a:tcPr>
                </a:tc>
                <a:tc>
                  <a:txBody>
                    <a:bodyPr/>
                    <a:lstStyle/>
                    <a:p>
                      <a:pPr indent="0" lvl="0" marL="0" rtl="0" algn="ctr">
                        <a:spcBef>
                          <a:spcPts val="0"/>
                        </a:spcBef>
                        <a:spcAft>
                          <a:spcPts val="0"/>
                        </a:spcAft>
                        <a:buNone/>
                      </a:pPr>
                      <a:r>
                        <a:rPr b="1" lang="en-US" sz="2200">
                          <a:solidFill>
                            <a:srgbClr val="FFFFFF"/>
                          </a:solidFill>
                        </a:rPr>
                        <a:t>Nominal</a:t>
                      </a:r>
                      <a:endParaRPr b="1" sz="2200">
                        <a:solidFill>
                          <a:srgbClr val="FFFFFF"/>
                        </a:solidFill>
                      </a:endParaRPr>
                    </a:p>
                  </a:txBody>
                  <a:tcPr marT="91425" marB="91425" marR="91425" marL="91425">
                    <a:solidFill>
                      <a:srgbClr val="85200C"/>
                    </a:solidFill>
                  </a:tcPr>
                </a:tc>
                <a:tc>
                  <a:txBody>
                    <a:bodyPr/>
                    <a:lstStyle/>
                    <a:p>
                      <a:pPr indent="0" lvl="0" marL="0" rtl="0" algn="ctr">
                        <a:spcBef>
                          <a:spcPts val="0"/>
                        </a:spcBef>
                        <a:spcAft>
                          <a:spcPts val="0"/>
                        </a:spcAft>
                        <a:buNone/>
                      </a:pPr>
                      <a:r>
                        <a:rPr b="1" lang="en-US" sz="2200">
                          <a:solidFill>
                            <a:srgbClr val="FFFFFF"/>
                          </a:solidFill>
                        </a:rPr>
                        <a:t>Max</a:t>
                      </a:r>
                      <a:endParaRPr b="1" sz="2200">
                        <a:solidFill>
                          <a:srgbClr val="FFFFFF"/>
                        </a:solidFill>
                      </a:endParaRPr>
                    </a:p>
                  </a:txBody>
                  <a:tcPr marT="91425" marB="91425" marR="91425" marL="91425">
                    <a:solidFill>
                      <a:srgbClr val="85200C"/>
                    </a:solidFill>
                  </a:tcPr>
                </a:tc>
              </a:tr>
              <a:tr h="684750">
                <a:tc>
                  <a:txBody>
                    <a:bodyPr/>
                    <a:lstStyle/>
                    <a:p>
                      <a:pPr indent="0" lvl="0" marL="0" rtl="0" algn="ctr">
                        <a:spcBef>
                          <a:spcPts val="0"/>
                        </a:spcBef>
                        <a:spcAft>
                          <a:spcPts val="0"/>
                        </a:spcAft>
                        <a:buNone/>
                      </a:pPr>
                      <a:r>
                        <a:rPr lang="en-US" sz="2200"/>
                        <a:t>Output DC Voltage</a:t>
                      </a:r>
                      <a:endParaRPr sz="2200"/>
                    </a:p>
                  </a:txBody>
                  <a:tcPr marT="91425" marB="91425" marR="91425" marL="91425">
                    <a:solidFill>
                      <a:srgbClr val="CCCCCC"/>
                    </a:solidFill>
                  </a:tcPr>
                </a:tc>
                <a:tc>
                  <a:txBody>
                    <a:bodyPr/>
                    <a:lstStyle/>
                    <a:p>
                      <a:pPr indent="0" lvl="0" marL="0" rtl="0" algn="ctr">
                        <a:spcBef>
                          <a:spcPts val="0"/>
                        </a:spcBef>
                        <a:spcAft>
                          <a:spcPts val="0"/>
                        </a:spcAft>
                        <a:buNone/>
                      </a:pPr>
                      <a:r>
                        <a:rPr lang="en-US" sz="2200"/>
                        <a:t>4.5</a:t>
                      </a:r>
                      <a:endParaRPr sz="2200"/>
                    </a:p>
                  </a:txBody>
                  <a:tcPr marT="91425" marB="91425" marR="91425" marL="91425"/>
                </a:tc>
                <a:tc>
                  <a:txBody>
                    <a:bodyPr/>
                    <a:lstStyle/>
                    <a:p>
                      <a:pPr indent="0" lvl="0" marL="0" rtl="0" algn="ctr">
                        <a:spcBef>
                          <a:spcPts val="0"/>
                        </a:spcBef>
                        <a:spcAft>
                          <a:spcPts val="0"/>
                        </a:spcAft>
                        <a:buNone/>
                      </a:pPr>
                      <a:r>
                        <a:rPr lang="en-US" sz="2200"/>
                        <a:t>5.0</a:t>
                      </a:r>
                      <a:endParaRPr sz="2200"/>
                    </a:p>
                  </a:txBody>
                  <a:tcPr marT="91425" marB="91425" marR="91425" marL="91425"/>
                </a:tc>
                <a:tc>
                  <a:txBody>
                    <a:bodyPr/>
                    <a:lstStyle/>
                    <a:p>
                      <a:pPr indent="0" lvl="0" marL="0" rtl="0" algn="ctr">
                        <a:spcBef>
                          <a:spcPts val="0"/>
                        </a:spcBef>
                        <a:spcAft>
                          <a:spcPts val="0"/>
                        </a:spcAft>
                        <a:buNone/>
                      </a:pPr>
                      <a:r>
                        <a:rPr lang="en-US" sz="2200"/>
                        <a:t>5.2</a:t>
                      </a:r>
                      <a:endParaRPr sz="2200"/>
                    </a:p>
                  </a:txBody>
                  <a:tcPr marT="91425" marB="91425" marR="91425" marL="91425"/>
                </a:tc>
              </a:tr>
              <a:tr h="684750">
                <a:tc>
                  <a:txBody>
                    <a:bodyPr/>
                    <a:lstStyle/>
                    <a:p>
                      <a:pPr indent="0" lvl="0" marL="0" rtl="0" algn="ctr">
                        <a:spcBef>
                          <a:spcPts val="0"/>
                        </a:spcBef>
                        <a:spcAft>
                          <a:spcPts val="0"/>
                        </a:spcAft>
                        <a:buNone/>
                      </a:pPr>
                      <a:r>
                        <a:rPr lang="en-US" sz="2200"/>
                        <a:t>Output DC Current</a:t>
                      </a:r>
                      <a:endParaRPr sz="2200"/>
                    </a:p>
                  </a:txBody>
                  <a:tcPr marT="91425" marB="91425" marR="91425" marL="91425">
                    <a:solidFill>
                      <a:srgbClr val="CCCCCC"/>
                    </a:solidFill>
                  </a:tcPr>
                </a:tc>
                <a:tc>
                  <a:txBody>
                    <a:bodyPr/>
                    <a:lstStyle/>
                    <a:p>
                      <a:pPr indent="0" lvl="0" marL="0" rtl="0" algn="ctr">
                        <a:spcBef>
                          <a:spcPts val="0"/>
                        </a:spcBef>
                        <a:spcAft>
                          <a:spcPts val="0"/>
                        </a:spcAft>
                        <a:buNone/>
                      </a:pPr>
                      <a:r>
                        <a:rPr lang="en-US" sz="2200"/>
                        <a:t>1.0</a:t>
                      </a:r>
                      <a:endParaRPr sz="2200"/>
                    </a:p>
                  </a:txBody>
                  <a:tcPr marT="91425" marB="91425" marR="91425" marL="91425"/>
                </a:tc>
                <a:tc>
                  <a:txBody>
                    <a:bodyPr/>
                    <a:lstStyle/>
                    <a:p>
                      <a:pPr indent="0" lvl="0" marL="0" rtl="0" algn="ctr">
                        <a:spcBef>
                          <a:spcPts val="0"/>
                        </a:spcBef>
                        <a:spcAft>
                          <a:spcPts val="0"/>
                        </a:spcAft>
                        <a:buNone/>
                      </a:pPr>
                      <a:r>
                        <a:rPr lang="en-US" sz="2200"/>
                        <a:t>2.0</a:t>
                      </a:r>
                      <a:endParaRPr sz="2200"/>
                    </a:p>
                  </a:txBody>
                  <a:tcPr marT="91425" marB="91425" marR="91425" marL="91425"/>
                </a:tc>
                <a:tc>
                  <a:txBody>
                    <a:bodyPr/>
                    <a:lstStyle/>
                    <a:p>
                      <a:pPr indent="0" lvl="0" marL="0" rtl="0" algn="ctr">
                        <a:spcBef>
                          <a:spcPts val="0"/>
                        </a:spcBef>
                        <a:spcAft>
                          <a:spcPts val="0"/>
                        </a:spcAft>
                        <a:buNone/>
                      </a:pPr>
                      <a:r>
                        <a:rPr lang="en-US" sz="2200"/>
                        <a:t>2.2</a:t>
                      </a:r>
                      <a:endParaRPr sz="2200"/>
                    </a:p>
                  </a:txBody>
                  <a:tcPr marT="91425" marB="91425" marR="91425" marL="91425"/>
                </a:tc>
              </a:tr>
              <a:tr h="684750">
                <a:tc>
                  <a:txBody>
                    <a:bodyPr/>
                    <a:lstStyle/>
                    <a:p>
                      <a:pPr indent="0" lvl="0" marL="0" rtl="0" algn="ctr">
                        <a:spcBef>
                          <a:spcPts val="0"/>
                        </a:spcBef>
                        <a:spcAft>
                          <a:spcPts val="0"/>
                        </a:spcAft>
                        <a:buNone/>
                      </a:pPr>
                      <a:r>
                        <a:rPr lang="en-US" sz="2200"/>
                        <a:t>Charger DC Voltage Output</a:t>
                      </a:r>
                      <a:endParaRPr sz="2200"/>
                    </a:p>
                  </a:txBody>
                  <a:tcPr marT="91425" marB="91425" marR="91425" marL="91425">
                    <a:solidFill>
                      <a:srgbClr val="CCCCCC"/>
                    </a:solidFill>
                  </a:tcPr>
                </a:tc>
                <a:tc>
                  <a:txBody>
                    <a:bodyPr/>
                    <a:lstStyle/>
                    <a:p>
                      <a:pPr indent="0" lvl="0" marL="0" rtl="0" algn="ctr">
                        <a:spcBef>
                          <a:spcPts val="0"/>
                        </a:spcBef>
                        <a:spcAft>
                          <a:spcPts val="0"/>
                        </a:spcAft>
                        <a:buNone/>
                      </a:pPr>
                      <a:r>
                        <a:rPr lang="en-US" sz="2200"/>
                        <a:t>4.9</a:t>
                      </a:r>
                      <a:endParaRPr sz="2200"/>
                    </a:p>
                  </a:txBody>
                  <a:tcPr marT="91425" marB="91425" marR="91425" marL="91425"/>
                </a:tc>
                <a:tc>
                  <a:txBody>
                    <a:bodyPr/>
                    <a:lstStyle/>
                    <a:p>
                      <a:pPr indent="0" lvl="0" marL="0" rtl="0" algn="ctr">
                        <a:spcBef>
                          <a:spcPts val="0"/>
                        </a:spcBef>
                        <a:spcAft>
                          <a:spcPts val="0"/>
                        </a:spcAft>
                        <a:buNone/>
                      </a:pPr>
                      <a:r>
                        <a:rPr lang="en-US" sz="2200"/>
                        <a:t>7.0</a:t>
                      </a:r>
                      <a:endParaRPr sz="2200"/>
                    </a:p>
                  </a:txBody>
                  <a:tcPr marT="91425" marB="91425" marR="91425" marL="91425"/>
                </a:tc>
                <a:tc>
                  <a:txBody>
                    <a:bodyPr/>
                    <a:lstStyle/>
                    <a:p>
                      <a:pPr indent="0" lvl="0" marL="0" rtl="0" algn="ctr">
                        <a:spcBef>
                          <a:spcPts val="0"/>
                        </a:spcBef>
                        <a:spcAft>
                          <a:spcPts val="0"/>
                        </a:spcAft>
                        <a:buNone/>
                      </a:pPr>
                      <a:r>
                        <a:rPr lang="en-US" sz="2200"/>
                        <a:t>7.2</a:t>
                      </a:r>
                      <a:endParaRPr sz="2200"/>
                    </a:p>
                  </a:txBody>
                  <a:tcPr marT="91425" marB="91425" marR="91425" marL="91425"/>
                </a:tc>
              </a:tr>
              <a:tr h="684750">
                <a:tc>
                  <a:txBody>
                    <a:bodyPr/>
                    <a:lstStyle/>
                    <a:p>
                      <a:pPr indent="0" lvl="0" marL="0" rtl="0" algn="ctr">
                        <a:spcBef>
                          <a:spcPts val="0"/>
                        </a:spcBef>
                        <a:spcAft>
                          <a:spcPts val="0"/>
                        </a:spcAft>
                        <a:buNone/>
                      </a:pPr>
                      <a:r>
                        <a:rPr lang="en-US" sz="2200"/>
                        <a:t>Charger DC Current Output</a:t>
                      </a:r>
                      <a:endParaRPr sz="2200"/>
                    </a:p>
                  </a:txBody>
                  <a:tcPr marT="91425" marB="91425" marR="91425" marL="91425">
                    <a:solidFill>
                      <a:srgbClr val="CCCCCC"/>
                    </a:solidFill>
                  </a:tcPr>
                </a:tc>
                <a:tc>
                  <a:txBody>
                    <a:bodyPr/>
                    <a:lstStyle/>
                    <a:p>
                      <a:pPr indent="0" lvl="0" marL="0" rtl="0" algn="ctr">
                        <a:spcBef>
                          <a:spcPts val="0"/>
                        </a:spcBef>
                        <a:spcAft>
                          <a:spcPts val="0"/>
                        </a:spcAft>
                        <a:buNone/>
                      </a:pPr>
                      <a:r>
                        <a:rPr lang="en-US" sz="2200"/>
                        <a:t>1.8</a:t>
                      </a:r>
                      <a:endParaRPr sz="2200"/>
                    </a:p>
                  </a:txBody>
                  <a:tcPr marT="91425" marB="91425" marR="91425" marL="91425"/>
                </a:tc>
                <a:tc>
                  <a:txBody>
                    <a:bodyPr/>
                    <a:lstStyle/>
                    <a:p>
                      <a:pPr indent="0" lvl="0" marL="0" rtl="0" algn="ctr">
                        <a:spcBef>
                          <a:spcPts val="0"/>
                        </a:spcBef>
                        <a:spcAft>
                          <a:spcPts val="0"/>
                        </a:spcAft>
                        <a:buNone/>
                      </a:pPr>
                      <a:r>
                        <a:rPr lang="en-US" sz="2200"/>
                        <a:t>2.0</a:t>
                      </a:r>
                      <a:endParaRPr sz="2200"/>
                    </a:p>
                  </a:txBody>
                  <a:tcPr marT="91425" marB="91425" marR="91425" marL="91425"/>
                </a:tc>
                <a:tc>
                  <a:txBody>
                    <a:bodyPr/>
                    <a:lstStyle/>
                    <a:p>
                      <a:pPr indent="0" lvl="0" marL="0" rtl="0" algn="ctr">
                        <a:spcBef>
                          <a:spcPts val="0"/>
                        </a:spcBef>
                        <a:spcAft>
                          <a:spcPts val="0"/>
                        </a:spcAft>
                        <a:buNone/>
                      </a:pPr>
                      <a:r>
                        <a:rPr lang="en-US" sz="2200"/>
                        <a:t>2.2</a:t>
                      </a:r>
                      <a:endParaRPr sz="2200"/>
                    </a:p>
                  </a:txBody>
                  <a:tcPr marT="91425" marB="91425" marR="91425" marL="91425"/>
                </a:tc>
              </a:tr>
            </a:tbl>
          </a:graphicData>
        </a:graphic>
      </p:graphicFrame>
      <p:sp>
        <p:nvSpPr>
          <p:cNvPr id="72" name="Google Shape;72;p1"/>
          <p:cNvSpPr txBox="1"/>
          <p:nvPr/>
        </p:nvSpPr>
        <p:spPr>
          <a:xfrm>
            <a:off x="22711250" y="24046950"/>
            <a:ext cx="9421200" cy="60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2800"/>
              <a:t>Figure 4. User Alert for flies / output waveform 40KHz</a:t>
            </a:r>
            <a:endParaRPr i="1" sz="2800"/>
          </a:p>
        </p:txBody>
      </p:sp>
      <p:sp>
        <p:nvSpPr>
          <p:cNvPr id="73" name="Google Shape;73;p1"/>
          <p:cNvSpPr txBox="1"/>
          <p:nvPr/>
        </p:nvSpPr>
        <p:spPr>
          <a:xfrm>
            <a:off x="22711250" y="27319125"/>
            <a:ext cx="9482400" cy="56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2800"/>
              <a:t>Figure 5.  User Alert for Lizards / output waveform 50KHz</a:t>
            </a:r>
            <a:endParaRPr i="1" sz="2800"/>
          </a:p>
        </p:txBody>
      </p:sp>
      <p:sp>
        <p:nvSpPr>
          <p:cNvPr id="74" name="Google Shape;74;p1"/>
          <p:cNvSpPr txBox="1"/>
          <p:nvPr/>
        </p:nvSpPr>
        <p:spPr>
          <a:xfrm>
            <a:off x="22711250" y="30641200"/>
            <a:ext cx="9482400" cy="56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2800"/>
              <a:t>Figure 6. User Alert  for Rodents / output </a:t>
            </a:r>
            <a:r>
              <a:rPr i="1" lang="en-US" sz="2800"/>
              <a:t>waveform 70KHz </a:t>
            </a:r>
            <a:endParaRPr i="1" sz="2800"/>
          </a:p>
        </p:txBody>
      </p:sp>
      <p:pic>
        <p:nvPicPr>
          <p:cNvPr id="75" name="Google Shape;75;p1"/>
          <p:cNvPicPr preferRelativeResize="0"/>
          <p:nvPr/>
        </p:nvPicPr>
        <p:blipFill>
          <a:blip r:embed="rId13">
            <a:alphaModFix/>
          </a:blip>
          <a:stretch>
            <a:fillRect/>
          </a:stretch>
        </p:blipFill>
        <p:spPr>
          <a:xfrm>
            <a:off x="40659788" y="2230325"/>
            <a:ext cx="2752725" cy="2781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Research Poster Template">
  <a:themeElements>
    <a:clrScheme name="Custom 2">
      <a:dk1>
        <a:srgbClr val="333333"/>
      </a:dk1>
      <a:lt1>
        <a:srgbClr val="FFFFFF"/>
      </a:lt1>
      <a:dk2>
        <a:srgbClr val="5D0025"/>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2016-09-29T18:43:16Z</dcterms:created>
  <dc:creator>Lagoudas, Magdalini Z</dc:creator>
</cp:coreProperties>
</file>